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9" r:id="rId4"/>
    <p:sldId id="260" r:id="rId5"/>
    <p:sldId id="261" r:id="rId6"/>
    <p:sldId id="288" r:id="rId7"/>
    <p:sldId id="262" r:id="rId8"/>
    <p:sldId id="289" r:id="rId9"/>
    <p:sldId id="263" r:id="rId10"/>
    <p:sldId id="290" r:id="rId11"/>
    <p:sldId id="291" r:id="rId12"/>
    <p:sldId id="292" r:id="rId13"/>
    <p:sldId id="293" r:id="rId14"/>
    <p:sldId id="303" r:id="rId15"/>
    <p:sldId id="294" r:id="rId16"/>
    <p:sldId id="304" r:id="rId17"/>
    <p:sldId id="306" r:id="rId18"/>
    <p:sldId id="307" r:id="rId19"/>
    <p:sldId id="264" r:id="rId20"/>
    <p:sldId id="308" r:id="rId21"/>
    <p:sldId id="258" r:id="rId22"/>
    <p:sldId id="295" r:id="rId23"/>
    <p:sldId id="296" r:id="rId24"/>
    <p:sldId id="297" r:id="rId25"/>
    <p:sldId id="298" r:id="rId26"/>
    <p:sldId id="299" r:id="rId27"/>
    <p:sldId id="300" r:id="rId28"/>
    <p:sldId id="302" r:id="rId29"/>
    <p:sldId id="301"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5"/>
    <p:restoredTop sz="94675"/>
  </p:normalViewPr>
  <p:slideViewPr>
    <p:cSldViewPr snapToGrid="0" snapToObjects="1">
      <p:cViewPr varScale="1">
        <p:scale>
          <a:sx n="53" d="100"/>
          <a:sy n="53" d="100"/>
        </p:scale>
        <p:origin x="13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1828800" latinLnBrk="0">
      <a:defRPr sz="2400" b="0" i="0">
        <a:latin typeface="Avenir Next" panose="020B0503020202020204" pitchFamily="34" charset="0"/>
        <a:ea typeface="+mj-ea"/>
        <a:cs typeface="Spacer" pitchFamily="2" charset="0"/>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188968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407496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172704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253332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262470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130090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395161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defTabSz="1828800" rtl="1" latinLnBrk="0"/>
            <a:endParaRPr lang="en-IL" dirty="0"/>
          </a:p>
        </p:txBody>
      </p:sp>
    </p:spTree>
    <p:extLst>
      <p:ext uri="{BB962C8B-B14F-4D97-AF65-F5344CB8AC3E}">
        <p14:creationId xmlns:p14="http://schemas.microsoft.com/office/powerpoint/2010/main" val="424265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1828800" rtl="0" latinLnBrk="0"/>
            <a:endParaRPr lang="en-IL" dirty="0"/>
          </a:p>
        </p:txBody>
      </p:sp>
    </p:spTree>
    <p:extLst>
      <p:ext uri="{BB962C8B-B14F-4D97-AF65-F5344CB8AC3E}">
        <p14:creationId xmlns:p14="http://schemas.microsoft.com/office/powerpoint/2010/main" val="95385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56E9A6-2B76-F240-9040-3707068E1329}"/>
              </a:ext>
            </a:extLst>
          </p:cNvPr>
          <p:cNvSpPr>
            <a:spLocks noGrp="1"/>
          </p:cNvSpPr>
          <p:nvPr>
            <p:ph type="pic" sz="quarter" idx="10"/>
          </p:nvPr>
        </p:nvSpPr>
        <p:spPr>
          <a:xfrm>
            <a:off x="2504869" y="5347493"/>
            <a:ext cx="3021012" cy="3021013"/>
          </a:xfrm>
          <a:solidFill>
            <a:schemeClr val="bg2"/>
          </a:solidFill>
        </p:spPr>
        <p:txBody>
          <a:bodyPr anchor="ctr">
            <a:normAutofit/>
          </a:bodyPr>
          <a:lstStyle>
            <a:lvl1pPr marL="0" indent="0" algn="ctr">
              <a:buFontTx/>
              <a:buNone/>
              <a:defRPr sz="1400" b="0" i="0">
                <a:solidFill>
                  <a:schemeClr val="tx2"/>
                </a:solidFill>
                <a:latin typeface="Avenir Next" panose="020B0503020202020204" pitchFamily="34" charset="0"/>
                <a:ea typeface="Roboto" panose="02000000000000000000" pitchFamily="2" charset="0"/>
              </a:defRPr>
            </a:lvl1pPr>
          </a:lstStyle>
          <a:p>
            <a:endParaRPr lang="en-RU" dirty="0"/>
          </a:p>
        </p:txBody>
      </p:sp>
      <p:sp>
        <p:nvSpPr>
          <p:cNvPr id="7" name="Picture Placeholder 2">
            <a:extLst>
              <a:ext uri="{FF2B5EF4-FFF2-40B4-BE49-F238E27FC236}">
                <a16:creationId xmlns:a16="http://schemas.microsoft.com/office/drawing/2014/main" id="{97875F94-16D8-8745-9E56-49578FDC91A7}"/>
              </a:ext>
            </a:extLst>
          </p:cNvPr>
          <p:cNvSpPr>
            <a:spLocks noGrp="1"/>
          </p:cNvSpPr>
          <p:nvPr>
            <p:ph type="pic" sz="quarter" idx="11"/>
          </p:nvPr>
        </p:nvSpPr>
        <p:spPr>
          <a:xfrm>
            <a:off x="6579913" y="5347493"/>
            <a:ext cx="3021012" cy="3021013"/>
          </a:xfrm>
          <a:solidFill>
            <a:schemeClr val="bg2"/>
          </a:solidFill>
        </p:spPr>
        <p:txBody>
          <a:bodyPr anchor="ctr">
            <a:normAutofit/>
          </a:bodyPr>
          <a:lstStyle>
            <a:lvl1pPr marL="0" indent="0" algn="ctr">
              <a:buFontTx/>
              <a:buNone/>
              <a:defRPr sz="1400" b="0" i="0">
                <a:solidFill>
                  <a:schemeClr val="tx2"/>
                </a:solidFill>
                <a:latin typeface="Avenir Next" panose="020B0503020202020204" pitchFamily="34" charset="0"/>
                <a:ea typeface="Roboto" panose="02000000000000000000" pitchFamily="2" charset="0"/>
              </a:defRPr>
            </a:lvl1pPr>
          </a:lstStyle>
          <a:p>
            <a:endParaRPr lang="en-RU" dirty="0"/>
          </a:p>
        </p:txBody>
      </p:sp>
      <p:sp>
        <p:nvSpPr>
          <p:cNvPr id="8" name="Picture Placeholder 2">
            <a:extLst>
              <a:ext uri="{FF2B5EF4-FFF2-40B4-BE49-F238E27FC236}">
                <a16:creationId xmlns:a16="http://schemas.microsoft.com/office/drawing/2014/main" id="{CB91AEA0-ABEF-ED4D-B2C7-C93DA60D68DF}"/>
              </a:ext>
            </a:extLst>
          </p:cNvPr>
          <p:cNvSpPr>
            <a:spLocks noGrp="1"/>
          </p:cNvSpPr>
          <p:nvPr>
            <p:ph type="pic" sz="quarter" idx="12"/>
          </p:nvPr>
        </p:nvSpPr>
        <p:spPr>
          <a:xfrm>
            <a:off x="10654957" y="5347493"/>
            <a:ext cx="3021012" cy="3021013"/>
          </a:xfrm>
          <a:solidFill>
            <a:schemeClr val="bg2"/>
          </a:solidFill>
        </p:spPr>
        <p:txBody>
          <a:bodyPr anchor="ctr">
            <a:normAutofit/>
          </a:bodyPr>
          <a:lstStyle>
            <a:lvl1pPr marL="0" indent="0" algn="ctr">
              <a:buFontTx/>
              <a:buNone/>
              <a:defRPr sz="1400" b="0" i="0">
                <a:solidFill>
                  <a:schemeClr val="tx2"/>
                </a:solidFill>
                <a:latin typeface="Avenir Next" panose="020B0503020202020204" pitchFamily="34" charset="0"/>
                <a:ea typeface="Roboto" panose="02000000000000000000" pitchFamily="2" charset="0"/>
              </a:defRPr>
            </a:lvl1pPr>
          </a:lstStyle>
          <a:p>
            <a:endParaRPr lang="en-RU" dirty="0"/>
          </a:p>
        </p:txBody>
      </p:sp>
      <p:sp>
        <p:nvSpPr>
          <p:cNvPr id="9" name="Picture Placeholder 2">
            <a:extLst>
              <a:ext uri="{FF2B5EF4-FFF2-40B4-BE49-F238E27FC236}">
                <a16:creationId xmlns:a16="http://schemas.microsoft.com/office/drawing/2014/main" id="{CD236F28-6980-E04C-98F1-11C729315159}"/>
              </a:ext>
            </a:extLst>
          </p:cNvPr>
          <p:cNvSpPr>
            <a:spLocks noGrp="1"/>
          </p:cNvSpPr>
          <p:nvPr>
            <p:ph type="pic" sz="quarter" idx="13"/>
          </p:nvPr>
        </p:nvSpPr>
        <p:spPr>
          <a:xfrm>
            <a:off x="14730001" y="5347493"/>
            <a:ext cx="3021012" cy="3021013"/>
          </a:xfrm>
          <a:solidFill>
            <a:schemeClr val="bg2"/>
          </a:solidFill>
        </p:spPr>
        <p:txBody>
          <a:bodyPr anchor="ctr">
            <a:normAutofit/>
          </a:bodyPr>
          <a:lstStyle>
            <a:lvl1pPr marL="0" indent="0" algn="ctr">
              <a:buFontTx/>
              <a:buNone/>
              <a:defRPr sz="1400" b="0" i="0">
                <a:solidFill>
                  <a:schemeClr val="tx2"/>
                </a:solidFill>
                <a:latin typeface="Avenir Next" panose="020B0503020202020204" pitchFamily="34" charset="0"/>
                <a:ea typeface="Roboto" panose="02000000000000000000" pitchFamily="2" charset="0"/>
              </a:defRPr>
            </a:lvl1pPr>
          </a:lstStyle>
          <a:p>
            <a:endParaRPr lang="en-RU" dirty="0"/>
          </a:p>
        </p:txBody>
      </p:sp>
      <p:sp>
        <p:nvSpPr>
          <p:cNvPr id="10" name="Picture Placeholder 2">
            <a:extLst>
              <a:ext uri="{FF2B5EF4-FFF2-40B4-BE49-F238E27FC236}">
                <a16:creationId xmlns:a16="http://schemas.microsoft.com/office/drawing/2014/main" id="{01FC86C2-A68C-2346-815F-E05993D46E5E}"/>
              </a:ext>
            </a:extLst>
          </p:cNvPr>
          <p:cNvSpPr>
            <a:spLocks noGrp="1"/>
          </p:cNvSpPr>
          <p:nvPr>
            <p:ph type="pic" sz="quarter" idx="14"/>
          </p:nvPr>
        </p:nvSpPr>
        <p:spPr>
          <a:xfrm>
            <a:off x="18805044" y="5347493"/>
            <a:ext cx="3021012" cy="3021013"/>
          </a:xfrm>
          <a:solidFill>
            <a:schemeClr val="bg2"/>
          </a:solidFill>
        </p:spPr>
        <p:txBody>
          <a:bodyPr anchor="ctr">
            <a:normAutofit/>
          </a:bodyPr>
          <a:lstStyle>
            <a:lvl1pPr marL="0" indent="0" algn="ctr">
              <a:buFontTx/>
              <a:buNone/>
              <a:defRPr sz="1400" b="0" i="0">
                <a:solidFill>
                  <a:schemeClr val="tx2"/>
                </a:solidFill>
                <a:latin typeface="Avenir Next" panose="020B0503020202020204" pitchFamily="34" charset="0"/>
                <a:ea typeface="Roboto" panose="02000000000000000000" pitchFamily="2" charset="0"/>
              </a:defRPr>
            </a:lvl1pPr>
          </a:lstStyle>
          <a:p>
            <a:endParaRPr lang="en-RU"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73025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p>
            <a:r>
              <a:rPr dirty="0"/>
              <a:t>Title Text</a:t>
            </a:r>
          </a:p>
        </p:txBody>
      </p:sp>
      <p:sp>
        <p:nvSpPr>
          <p:cNvPr id="3" name="Body Level One…"/>
          <p:cNvSpPr txBox="1">
            <a:spLocks noGrp="1"/>
          </p:cNvSpPr>
          <p:nvPr>
            <p:ph type="body" idx="1"/>
          </p:nvPr>
        </p:nvSpPr>
        <p:spPr>
          <a:xfrm>
            <a:off x="1676400" y="3651250"/>
            <a:ext cx="21031200" cy="87026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22159053" y="12800827"/>
            <a:ext cx="548547" cy="553996"/>
          </a:xfrm>
          <a:prstGeom prst="rect">
            <a:avLst/>
          </a:prstGeom>
          <a:ln w="25400">
            <a:miter lim="400000"/>
          </a:ln>
        </p:spPr>
        <p:txBody>
          <a:bodyPr wrap="none" tIns="91439" bIns="91439" anchor="ctr">
            <a:spAutoFit/>
          </a:bodyPr>
          <a:lstStyle>
            <a:lvl1pPr algn="r">
              <a:defRPr sz="2400" b="0" i="0">
                <a:solidFill>
                  <a:srgbClr val="888888"/>
                </a:solidFill>
                <a:latin typeface="Avenir Next" panose="020B0503020202020204" pitchFamily="34" charset="0"/>
              </a:defRPr>
            </a:lvl1pPr>
          </a:lstStyle>
          <a:p>
            <a:fld id="{86CB4B4D-7CA3-9044-876B-883B54F8677D}" type="slidenum">
              <a:rPr lang="en-IL" smtClean="0"/>
              <a:pPr/>
              <a:t>‹#›</a:t>
            </a:fld>
            <a:endParaRPr lang="en-IL" dirty="0"/>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Avenir Next" panose="020B0503020202020204" pitchFamily="34" charset="0"/>
          <a:ea typeface="Avenir Next" panose="020B0503020202020204" pitchFamily="34" charset="0"/>
          <a:cs typeface="Spacer" pitchFamily="2" charset="0"/>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Avenir Next" panose="020B0503020202020204" pitchFamily="34" charset="0"/>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Avenir Next" panose="020B0503020202020204" pitchFamily="34" charset="0"/>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Avenir Next" panose="020B0503020202020204" pitchFamily="34" charset="0"/>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Avenir Next" panose="020B0503020202020204" pitchFamily="34" charset="0"/>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Avenir Next" panose="020B0503020202020204" pitchFamily="34" charset="0"/>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pixnio.com/sport/table-tennis-spot-ball-equipment-competition-spo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video" Target="https://www.youtube.com/embed/aHxCxyw4LJI?feature=oembed"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Orange ball in sea of white bouncing balls">
            <a:extLst>
              <a:ext uri="{FF2B5EF4-FFF2-40B4-BE49-F238E27FC236}">
                <a16:creationId xmlns:a16="http://schemas.microsoft.com/office/drawing/2014/main" id="{887F00AF-231F-464C-9144-BDA6225FDC8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039" r="22039"/>
          <a:stretch>
            <a:fillRect/>
          </a:stretch>
        </p:blipFill>
        <p:spPr>
          <a:xfrm>
            <a:off x="12873038" y="-28575"/>
            <a:ext cx="11547475" cy="13752513"/>
          </a:xfrm>
          <a:custGeom>
            <a:avLst/>
            <a:gdLst>
              <a:gd name="connsiteX0" fmla="*/ 0 w 3871169"/>
              <a:gd name="connsiteY0" fmla="*/ 13743980 h 13743980"/>
              <a:gd name="connsiteX1" fmla="*/ 967792 w 3871169"/>
              <a:gd name="connsiteY1" fmla="*/ 0 h 13743980"/>
              <a:gd name="connsiteX2" fmla="*/ 2903377 w 3871169"/>
              <a:gd name="connsiteY2" fmla="*/ 0 h 13743980"/>
              <a:gd name="connsiteX3" fmla="*/ 3871169 w 3871169"/>
              <a:gd name="connsiteY3" fmla="*/ 13743980 h 13743980"/>
              <a:gd name="connsiteX4" fmla="*/ 0 w 3871169"/>
              <a:gd name="connsiteY4" fmla="*/ 13743980 h 13743980"/>
              <a:gd name="connsiteX0" fmla="*/ 0 w 3871169"/>
              <a:gd name="connsiteY0" fmla="*/ 13743980 h 13743980"/>
              <a:gd name="connsiteX1" fmla="*/ 967792 w 3871169"/>
              <a:gd name="connsiteY1" fmla="*/ 0 h 13743980"/>
              <a:gd name="connsiteX2" fmla="*/ 3860307 w 3871169"/>
              <a:gd name="connsiteY2" fmla="*/ 0 h 13743980"/>
              <a:gd name="connsiteX3" fmla="*/ 3871169 w 3871169"/>
              <a:gd name="connsiteY3" fmla="*/ 13743980 h 13743980"/>
              <a:gd name="connsiteX4" fmla="*/ 0 w 3871169"/>
              <a:gd name="connsiteY4" fmla="*/ 13743980 h 13743980"/>
              <a:gd name="connsiteX0" fmla="*/ 2668543 w 6539712"/>
              <a:gd name="connsiteY0" fmla="*/ 13765245 h 13765245"/>
              <a:gd name="connsiteX1" fmla="*/ 0 w 6539712"/>
              <a:gd name="connsiteY1" fmla="*/ 0 h 13765245"/>
              <a:gd name="connsiteX2" fmla="*/ 6528850 w 6539712"/>
              <a:gd name="connsiteY2" fmla="*/ 21265 h 13765245"/>
              <a:gd name="connsiteX3" fmla="*/ 6539712 w 6539712"/>
              <a:gd name="connsiteY3" fmla="*/ 13765245 h 13765245"/>
              <a:gd name="connsiteX4" fmla="*/ 2668543 w 6539712"/>
              <a:gd name="connsiteY4" fmla="*/ 13765245 h 13765245"/>
              <a:gd name="connsiteX0" fmla="*/ 2668543 w 6539712"/>
              <a:gd name="connsiteY0" fmla="*/ 13765245 h 13765245"/>
              <a:gd name="connsiteX1" fmla="*/ 470401 w 6539712"/>
              <a:gd name="connsiteY1" fmla="*/ 2728651 h 13765245"/>
              <a:gd name="connsiteX2" fmla="*/ 0 w 6539712"/>
              <a:gd name="connsiteY2" fmla="*/ 0 h 13765245"/>
              <a:gd name="connsiteX3" fmla="*/ 6528850 w 6539712"/>
              <a:gd name="connsiteY3" fmla="*/ 21265 h 13765245"/>
              <a:gd name="connsiteX4" fmla="*/ 6539712 w 6539712"/>
              <a:gd name="connsiteY4" fmla="*/ 13765245 h 13765245"/>
              <a:gd name="connsiteX5" fmla="*/ 2668543 w 6539712"/>
              <a:gd name="connsiteY5" fmla="*/ 13765245 h 13765245"/>
              <a:gd name="connsiteX0" fmla="*/ 7301770 w 11172939"/>
              <a:gd name="connsiteY0" fmla="*/ 13765245 h 13765245"/>
              <a:gd name="connsiteX1" fmla="*/ 0 w 11172939"/>
              <a:gd name="connsiteY1" fmla="*/ 4748837 h 13765245"/>
              <a:gd name="connsiteX2" fmla="*/ 4633227 w 11172939"/>
              <a:gd name="connsiteY2" fmla="*/ 0 h 13765245"/>
              <a:gd name="connsiteX3" fmla="*/ 11162077 w 11172939"/>
              <a:gd name="connsiteY3" fmla="*/ 21265 h 13765245"/>
              <a:gd name="connsiteX4" fmla="*/ 11172939 w 11172939"/>
              <a:gd name="connsiteY4" fmla="*/ 13765245 h 13765245"/>
              <a:gd name="connsiteX5" fmla="*/ 7301770 w 11172939"/>
              <a:gd name="connsiteY5" fmla="*/ 13765245 h 13765245"/>
              <a:gd name="connsiteX0" fmla="*/ 7301770 w 11172939"/>
              <a:gd name="connsiteY0" fmla="*/ 13743980 h 13743980"/>
              <a:gd name="connsiteX1" fmla="*/ 0 w 11172939"/>
              <a:gd name="connsiteY1" fmla="*/ 4727572 h 13743980"/>
              <a:gd name="connsiteX2" fmla="*/ 4888408 w 11172939"/>
              <a:gd name="connsiteY2" fmla="*/ 255181 h 13743980"/>
              <a:gd name="connsiteX3" fmla="*/ 11162077 w 11172939"/>
              <a:gd name="connsiteY3" fmla="*/ 0 h 13743980"/>
              <a:gd name="connsiteX4" fmla="*/ 11172939 w 11172939"/>
              <a:gd name="connsiteY4" fmla="*/ 13743980 h 13743980"/>
              <a:gd name="connsiteX5" fmla="*/ 7301770 w 11172939"/>
              <a:gd name="connsiteY5" fmla="*/ 13743980 h 13743980"/>
              <a:gd name="connsiteX0" fmla="*/ 7301770 w 11172939"/>
              <a:gd name="connsiteY0" fmla="*/ 13743980 h 13743980"/>
              <a:gd name="connsiteX1" fmla="*/ 0 w 11172939"/>
              <a:gd name="connsiteY1" fmla="*/ 4727572 h 13743980"/>
              <a:gd name="connsiteX2" fmla="*/ 4675757 w 11172939"/>
              <a:gd name="connsiteY2" fmla="*/ 21265 h 13743980"/>
              <a:gd name="connsiteX3" fmla="*/ 11162077 w 11172939"/>
              <a:gd name="connsiteY3" fmla="*/ 0 h 13743980"/>
              <a:gd name="connsiteX4" fmla="*/ 11172939 w 11172939"/>
              <a:gd name="connsiteY4" fmla="*/ 13743980 h 13743980"/>
              <a:gd name="connsiteX5" fmla="*/ 7301770 w 11172939"/>
              <a:gd name="connsiteY5" fmla="*/ 13743980 h 13743980"/>
              <a:gd name="connsiteX0" fmla="*/ 7301770 w 11172939"/>
              <a:gd name="connsiteY0" fmla="*/ 13743980 h 13743980"/>
              <a:gd name="connsiteX1" fmla="*/ 2381694 w 11172939"/>
              <a:gd name="connsiteY1" fmla="*/ 7704687 h 13743980"/>
              <a:gd name="connsiteX2" fmla="*/ 0 w 11172939"/>
              <a:gd name="connsiteY2" fmla="*/ 4727572 h 13743980"/>
              <a:gd name="connsiteX3" fmla="*/ 4675757 w 11172939"/>
              <a:gd name="connsiteY3" fmla="*/ 21265 h 13743980"/>
              <a:gd name="connsiteX4" fmla="*/ 11162077 w 11172939"/>
              <a:gd name="connsiteY4" fmla="*/ 0 h 13743980"/>
              <a:gd name="connsiteX5" fmla="*/ 11172939 w 11172939"/>
              <a:gd name="connsiteY5" fmla="*/ 13743980 h 13743980"/>
              <a:gd name="connsiteX6" fmla="*/ 7301770 w 11172939"/>
              <a:gd name="connsiteY6" fmla="*/ 13743980 h 13743980"/>
              <a:gd name="connsiteX0" fmla="*/ 7408094 w 11279263"/>
              <a:gd name="connsiteY0" fmla="*/ 13743980 h 13743980"/>
              <a:gd name="connsiteX1" fmla="*/ 0 w 11279263"/>
              <a:gd name="connsiteY1" fmla="*/ 6322455 h 13743980"/>
              <a:gd name="connsiteX2" fmla="*/ 106324 w 11279263"/>
              <a:gd name="connsiteY2" fmla="*/ 4727572 h 13743980"/>
              <a:gd name="connsiteX3" fmla="*/ 4782081 w 11279263"/>
              <a:gd name="connsiteY3" fmla="*/ 21265 h 13743980"/>
              <a:gd name="connsiteX4" fmla="*/ 11268401 w 11279263"/>
              <a:gd name="connsiteY4" fmla="*/ 0 h 13743980"/>
              <a:gd name="connsiteX5" fmla="*/ 11279263 w 11279263"/>
              <a:gd name="connsiteY5" fmla="*/ 13743980 h 13743980"/>
              <a:gd name="connsiteX6" fmla="*/ 7408094 w 11279263"/>
              <a:gd name="connsiteY6" fmla="*/ 13743980 h 13743980"/>
              <a:gd name="connsiteX0" fmla="*/ 7638823 w 11509992"/>
              <a:gd name="connsiteY0" fmla="*/ 13743980 h 13743980"/>
              <a:gd name="connsiteX1" fmla="*/ 230729 w 11509992"/>
              <a:gd name="connsiteY1" fmla="*/ 6322455 h 13743980"/>
              <a:gd name="connsiteX2" fmla="*/ 337053 w 11509992"/>
              <a:gd name="connsiteY2" fmla="*/ 4727572 h 13743980"/>
              <a:gd name="connsiteX3" fmla="*/ 5012810 w 11509992"/>
              <a:gd name="connsiteY3" fmla="*/ 21265 h 13743980"/>
              <a:gd name="connsiteX4" fmla="*/ 11499130 w 11509992"/>
              <a:gd name="connsiteY4" fmla="*/ 0 h 13743980"/>
              <a:gd name="connsiteX5" fmla="*/ 11509992 w 11509992"/>
              <a:gd name="connsiteY5" fmla="*/ 13743980 h 13743980"/>
              <a:gd name="connsiteX6" fmla="*/ 7638823 w 11509992"/>
              <a:gd name="connsiteY6" fmla="*/ 13743980 h 13743980"/>
              <a:gd name="connsiteX0" fmla="*/ 7675666 w 11546835"/>
              <a:gd name="connsiteY0" fmla="*/ 13743980 h 13743980"/>
              <a:gd name="connsiteX1" fmla="*/ 267572 w 11546835"/>
              <a:gd name="connsiteY1" fmla="*/ 6322455 h 13743980"/>
              <a:gd name="connsiteX2" fmla="*/ 373896 w 11546835"/>
              <a:gd name="connsiteY2" fmla="*/ 4727572 h 13743980"/>
              <a:gd name="connsiteX3" fmla="*/ 5049653 w 11546835"/>
              <a:gd name="connsiteY3" fmla="*/ 21265 h 13743980"/>
              <a:gd name="connsiteX4" fmla="*/ 11535973 w 11546835"/>
              <a:gd name="connsiteY4" fmla="*/ 0 h 13743980"/>
              <a:gd name="connsiteX5" fmla="*/ 11546835 w 11546835"/>
              <a:gd name="connsiteY5" fmla="*/ 13743980 h 13743980"/>
              <a:gd name="connsiteX6" fmla="*/ 7675666 w 11546835"/>
              <a:gd name="connsiteY6" fmla="*/ 13743980 h 13743980"/>
              <a:gd name="connsiteX0" fmla="*/ 7656810 w 11527979"/>
              <a:gd name="connsiteY0" fmla="*/ 13743980 h 13743980"/>
              <a:gd name="connsiteX1" fmla="*/ 248716 w 11527979"/>
              <a:gd name="connsiteY1" fmla="*/ 6322455 h 13743980"/>
              <a:gd name="connsiteX2" fmla="*/ 355040 w 11527979"/>
              <a:gd name="connsiteY2" fmla="*/ 4727572 h 13743980"/>
              <a:gd name="connsiteX3" fmla="*/ 5030797 w 11527979"/>
              <a:gd name="connsiteY3" fmla="*/ 21265 h 13743980"/>
              <a:gd name="connsiteX4" fmla="*/ 11517117 w 11527979"/>
              <a:gd name="connsiteY4" fmla="*/ 0 h 13743980"/>
              <a:gd name="connsiteX5" fmla="*/ 11527979 w 11527979"/>
              <a:gd name="connsiteY5" fmla="*/ 13743980 h 13743980"/>
              <a:gd name="connsiteX6" fmla="*/ 7656810 w 11527979"/>
              <a:gd name="connsiteY6" fmla="*/ 13743980 h 13743980"/>
              <a:gd name="connsiteX0" fmla="*/ 7654411 w 11525580"/>
              <a:gd name="connsiteY0" fmla="*/ 13743980 h 13743980"/>
              <a:gd name="connsiteX1" fmla="*/ 246317 w 11525580"/>
              <a:gd name="connsiteY1" fmla="*/ 6322455 h 13743980"/>
              <a:gd name="connsiteX2" fmla="*/ 361108 w 11525580"/>
              <a:gd name="connsiteY2" fmla="*/ 4685238 h 13743980"/>
              <a:gd name="connsiteX3" fmla="*/ 5028398 w 11525580"/>
              <a:gd name="connsiteY3" fmla="*/ 21265 h 13743980"/>
              <a:gd name="connsiteX4" fmla="*/ 11514718 w 11525580"/>
              <a:gd name="connsiteY4" fmla="*/ 0 h 13743980"/>
              <a:gd name="connsiteX5" fmla="*/ 11525580 w 11525580"/>
              <a:gd name="connsiteY5" fmla="*/ 13743980 h 13743980"/>
              <a:gd name="connsiteX6" fmla="*/ 7654411 w 11525580"/>
              <a:gd name="connsiteY6" fmla="*/ 13743980 h 13743980"/>
              <a:gd name="connsiteX0" fmla="*/ 7680221 w 11551390"/>
              <a:gd name="connsiteY0" fmla="*/ 13743980 h 13743980"/>
              <a:gd name="connsiteX1" fmla="*/ 272127 w 11551390"/>
              <a:gd name="connsiteY1" fmla="*/ 6322455 h 13743980"/>
              <a:gd name="connsiteX2" fmla="*/ 386918 w 11551390"/>
              <a:gd name="connsiteY2" fmla="*/ 4685238 h 13743980"/>
              <a:gd name="connsiteX3" fmla="*/ 5054208 w 11551390"/>
              <a:gd name="connsiteY3" fmla="*/ 21265 h 13743980"/>
              <a:gd name="connsiteX4" fmla="*/ 11540528 w 11551390"/>
              <a:gd name="connsiteY4" fmla="*/ 0 h 13743980"/>
              <a:gd name="connsiteX5" fmla="*/ 11551390 w 11551390"/>
              <a:gd name="connsiteY5" fmla="*/ 13743980 h 13743980"/>
              <a:gd name="connsiteX6" fmla="*/ 7680221 w 11551390"/>
              <a:gd name="connsiteY6" fmla="*/ 13743980 h 13743980"/>
              <a:gd name="connsiteX0" fmla="*/ 7554127 w 11425296"/>
              <a:gd name="connsiteY0" fmla="*/ 13743980 h 13743980"/>
              <a:gd name="connsiteX1" fmla="*/ 357700 w 11425296"/>
              <a:gd name="connsiteY1" fmla="*/ 6576455 h 13743980"/>
              <a:gd name="connsiteX2" fmla="*/ 260824 w 11425296"/>
              <a:gd name="connsiteY2" fmla="*/ 4685238 h 13743980"/>
              <a:gd name="connsiteX3" fmla="*/ 4928114 w 11425296"/>
              <a:gd name="connsiteY3" fmla="*/ 21265 h 13743980"/>
              <a:gd name="connsiteX4" fmla="*/ 11414434 w 11425296"/>
              <a:gd name="connsiteY4" fmla="*/ 0 h 13743980"/>
              <a:gd name="connsiteX5" fmla="*/ 11425296 w 11425296"/>
              <a:gd name="connsiteY5" fmla="*/ 13743980 h 13743980"/>
              <a:gd name="connsiteX6" fmla="*/ 7554127 w 11425296"/>
              <a:gd name="connsiteY6" fmla="*/ 13743980 h 13743980"/>
              <a:gd name="connsiteX0" fmla="*/ 7676533 w 11547702"/>
              <a:gd name="connsiteY0" fmla="*/ 13743980 h 13743980"/>
              <a:gd name="connsiteX1" fmla="*/ 480106 w 11547702"/>
              <a:gd name="connsiteY1" fmla="*/ 6576455 h 13743980"/>
              <a:gd name="connsiteX2" fmla="*/ 383230 w 11547702"/>
              <a:gd name="connsiteY2" fmla="*/ 4685238 h 13743980"/>
              <a:gd name="connsiteX3" fmla="*/ 5050520 w 11547702"/>
              <a:gd name="connsiteY3" fmla="*/ 21265 h 13743980"/>
              <a:gd name="connsiteX4" fmla="*/ 11536840 w 11547702"/>
              <a:gd name="connsiteY4" fmla="*/ 0 h 13743980"/>
              <a:gd name="connsiteX5" fmla="*/ 11547702 w 11547702"/>
              <a:gd name="connsiteY5" fmla="*/ 13743980 h 13743980"/>
              <a:gd name="connsiteX6" fmla="*/ 7676533 w 11547702"/>
              <a:gd name="connsiteY6" fmla="*/ 13743980 h 13743980"/>
              <a:gd name="connsiteX0" fmla="*/ 7651133 w 11547702"/>
              <a:gd name="connsiteY0" fmla="*/ 13752446 h 13752446"/>
              <a:gd name="connsiteX1" fmla="*/ 480106 w 11547702"/>
              <a:gd name="connsiteY1" fmla="*/ 6576455 h 13752446"/>
              <a:gd name="connsiteX2" fmla="*/ 383230 w 11547702"/>
              <a:gd name="connsiteY2" fmla="*/ 4685238 h 13752446"/>
              <a:gd name="connsiteX3" fmla="*/ 5050520 w 11547702"/>
              <a:gd name="connsiteY3" fmla="*/ 21265 h 13752446"/>
              <a:gd name="connsiteX4" fmla="*/ 11536840 w 11547702"/>
              <a:gd name="connsiteY4" fmla="*/ 0 h 13752446"/>
              <a:gd name="connsiteX5" fmla="*/ 11547702 w 11547702"/>
              <a:gd name="connsiteY5" fmla="*/ 13743980 h 13752446"/>
              <a:gd name="connsiteX6" fmla="*/ 7651133 w 11547702"/>
              <a:gd name="connsiteY6" fmla="*/ 13752446 h 1375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7702" h="13752446">
                <a:moveTo>
                  <a:pt x="7651133" y="13752446"/>
                </a:moveTo>
                <a:lnTo>
                  <a:pt x="480106" y="6576455"/>
                </a:lnTo>
                <a:cubicBezTo>
                  <a:pt x="-342146" y="5744161"/>
                  <a:pt x="76068" y="5033552"/>
                  <a:pt x="383230" y="4685238"/>
                </a:cubicBezTo>
                <a:lnTo>
                  <a:pt x="5050520" y="21265"/>
                </a:lnTo>
                <a:lnTo>
                  <a:pt x="11536840" y="0"/>
                </a:lnTo>
                <a:cubicBezTo>
                  <a:pt x="11540461" y="4581327"/>
                  <a:pt x="11544081" y="9162653"/>
                  <a:pt x="11547702" y="13743980"/>
                </a:cubicBezTo>
                <a:lnTo>
                  <a:pt x="7651133" y="13752446"/>
                </a:lnTo>
                <a:close/>
              </a:path>
            </a:pathLst>
          </a:custGeom>
          <a:solidFill>
            <a:schemeClr val="bg2"/>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94" name="This is your presentation title"/>
          <p:cNvSpPr txBox="1"/>
          <p:nvPr/>
        </p:nvSpPr>
        <p:spPr>
          <a:xfrm>
            <a:off x="197295" y="7119609"/>
            <a:ext cx="12842049"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10000" b="1">
                <a:solidFill>
                  <a:srgbClr val="111324"/>
                </a:solidFill>
                <a:latin typeface="Roboto"/>
                <a:ea typeface="Roboto"/>
                <a:cs typeface="Roboto"/>
                <a:sym typeface="Roboto"/>
              </a:defRPr>
            </a:lvl1pPr>
          </a:lstStyle>
          <a:p>
            <a:pPr algn="ctr"/>
            <a:r>
              <a:rPr lang="en-US" sz="7200" dirty="0">
                <a:latin typeface="Avenir Next" panose="020B0503020202020204" pitchFamily="34" charset="0"/>
                <a:cs typeface="Spacer" pitchFamily="2" charset="0"/>
              </a:rPr>
              <a:t>Final Project – Data Science</a:t>
            </a:r>
            <a:endParaRPr lang="he-IL" sz="7200" dirty="0">
              <a:latin typeface="Avenir Next" panose="020B0503020202020204" pitchFamily="34" charset="0"/>
              <a:cs typeface="Spacer" pitchFamily="2" charset="0"/>
            </a:endParaRPr>
          </a:p>
        </p:txBody>
      </p:sp>
      <p:sp>
        <p:nvSpPr>
          <p:cNvPr id="97" name="Shape"/>
          <p:cNvSpPr/>
          <p:nvPr/>
        </p:nvSpPr>
        <p:spPr>
          <a:xfrm>
            <a:off x="12856515" y="-27980"/>
            <a:ext cx="11527485" cy="13771960"/>
          </a:xfrm>
          <a:custGeom>
            <a:avLst/>
            <a:gdLst/>
            <a:ahLst/>
            <a:cxnLst>
              <a:cxn ang="0">
                <a:pos x="wd2" y="hd2"/>
              </a:cxn>
              <a:cxn ang="5400000">
                <a:pos x="wd2" y="hd2"/>
              </a:cxn>
              <a:cxn ang="10800000">
                <a:pos x="wd2" y="hd2"/>
              </a:cxn>
              <a:cxn ang="16200000">
                <a:pos x="wd2" y="hd2"/>
              </a:cxn>
            </a:cxnLst>
            <a:rect l="0" t="0" r="r" b="b"/>
            <a:pathLst>
              <a:path w="21530" h="21600" extrusionOk="0">
                <a:moveTo>
                  <a:pt x="9427" y="0"/>
                </a:moveTo>
                <a:lnTo>
                  <a:pt x="1600" y="6573"/>
                </a:lnTo>
                <a:cubicBezTo>
                  <a:pt x="841" y="7210"/>
                  <a:pt x="385" y="7593"/>
                  <a:pt x="208" y="7954"/>
                </a:cubicBezTo>
                <a:cubicBezTo>
                  <a:pt x="-70" y="8456"/>
                  <a:pt x="-70" y="9034"/>
                  <a:pt x="208" y="9535"/>
                </a:cubicBezTo>
                <a:cubicBezTo>
                  <a:pt x="385" y="9897"/>
                  <a:pt x="841" y="10279"/>
                  <a:pt x="1600" y="10917"/>
                </a:cubicBezTo>
                <a:lnTo>
                  <a:pt x="14322" y="21600"/>
                </a:lnTo>
                <a:lnTo>
                  <a:pt x="21530" y="21600"/>
                </a:lnTo>
                <a:lnTo>
                  <a:pt x="21530" y="0"/>
                </a:lnTo>
                <a:lnTo>
                  <a:pt x="9427" y="0"/>
                </a:lnTo>
                <a:close/>
              </a:path>
            </a:pathLst>
          </a:custGeom>
          <a:gradFill>
            <a:gsLst>
              <a:gs pos="0">
                <a:schemeClr val="accent5">
                  <a:alpha val="87000"/>
                </a:schemeClr>
              </a:gs>
              <a:gs pos="100000">
                <a:schemeClr val="accent1">
                  <a:alpha val="87000"/>
                </a:schemeClr>
              </a:gs>
            </a:gsLst>
            <a:lin ang="540000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98" name="Free Presentation Template by HiSlide"/>
          <p:cNvSpPr txBox="1"/>
          <p:nvPr/>
        </p:nvSpPr>
        <p:spPr>
          <a:xfrm>
            <a:off x="992087" y="8673878"/>
            <a:ext cx="11069636" cy="141577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4000">
                <a:solidFill>
                  <a:srgbClr val="818E98"/>
                </a:solidFill>
                <a:latin typeface="Roboto"/>
                <a:ea typeface="Roboto"/>
                <a:cs typeface="Roboto"/>
                <a:sym typeface="Roboto"/>
              </a:defRPr>
            </a:lvl1pPr>
          </a:lstStyle>
          <a:p>
            <a:pPr algn="ctr"/>
            <a:r>
              <a:rPr lang="en-US" dirty="0">
                <a:latin typeface="Avenir Next" panose="020B0503020202020204" pitchFamily="34" charset="0"/>
                <a:cs typeface="Spacer" pitchFamily="2" charset="0"/>
              </a:rPr>
              <a:t>Submitted by: Shafir Hafif and </a:t>
            </a:r>
            <a:r>
              <a:rPr lang="en-US" b="1" dirty="0"/>
              <a:t>Itzhak </a:t>
            </a:r>
            <a:r>
              <a:rPr lang="en-US" b="1" dirty="0" err="1"/>
              <a:t>Keidar</a:t>
            </a:r>
            <a:endParaRPr lang="en-US" b="1" dirty="0"/>
          </a:p>
          <a:p>
            <a:pPr algn="ctr"/>
            <a:endParaRPr dirty="0">
              <a:latin typeface="Avenir Next" panose="020B0503020202020204" pitchFamily="34" charset="0"/>
              <a:cs typeface="Spacer" pitchFamily="2" charset="0"/>
            </a:endParaRPr>
          </a:p>
        </p:txBody>
      </p:sp>
      <p:pic>
        <p:nvPicPr>
          <p:cNvPr id="1026" name="Picture 2" descr="Bat, logo, paddle, ping pong, racket, table tennis icon - Download on  Iconfinder">
            <a:extLst>
              <a:ext uri="{FF2B5EF4-FFF2-40B4-BE49-F238E27FC236}">
                <a16:creationId xmlns:a16="http://schemas.microsoft.com/office/drawing/2014/main" id="{E545ECA2-FB96-8D43-A9EA-0BD54EDDA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248" y="3703319"/>
            <a:ext cx="3154681" cy="3154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16807843" y="2880011"/>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4708240" y="654185"/>
            <a:ext cx="13862621" cy="363176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Later on we wanted to figure out each player’s form in each specific match.</a:t>
            </a:r>
          </a:p>
          <a:p>
            <a:pPr marL="0" marR="0" indent="0" algn="l" defTabSz="1828800" fontAlgn="auto" latinLnBrk="0" hangingPunct="0">
              <a:lnSpc>
                <a:spcPct val="100000"/>
              </a:lnSpc>
              <a:spcBef>
                <a:spcPts val="0"/>
              </a:spcBef>
              <a:spcAft>
                <a:spcPts val="0"/>
              </a:spcAft>
              <a:buClrTx/>
              <a:buSzTx/>
              <a:buFontTx/>
              <a:buNone/>
              <a:tabLst/>
            </a:pPr>
            <a:r>
              <a:rPr kumimoji="0" lang="en-US"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We have decided on a column that represents</a:t>
            </a:r>
            <a:r>
              <a:rPr kumimoji="0" lang="en-US" sz="2800" u="none" strike="noStrike" cap="none" spc="0" normalizeH="0" dirty="0">
                <a:ln>
                  <a:noFill/>
                </a:ln>
                <a:solidFill>
                  <a:srgbClr val="000000"/>
                </a:solidFill>
                <a:effectLst/>
                <a:uFillTx/>
                <a:latin typeface="Avenir Next" panose="020B0503020202020204" pitchFamily="34" charset="0"/>
                <a:cs typeface="Spacer" pitchFamily="2" charset="0"/>
                <a:sym typeface="Calibri"/>
              </a:rPr>
              <a:t> the points he gained / lost over the past two weeks.</a:t>
            </a:r>
          </a:p>
          <a:p>
            <a:pPr marL="0" marR="0" indent="0" algn="l" defTabSz="1828800" fontAlgn="auto" latinLnBrk="0" hangingPunct="0">
              <a:lnSpc>
                <a:spcPct val="100000"/>
              </a:lnSpc>
              <a:spcBef>
                <a:spcPts val="0"/>
              </a:spcBef>
              <a:spcAft>
                <a:spcPts val="0"/>
              </a:spcAft>
              <a:buClrTx/>
              <a:buSzTx/>
              <a:buFontTx/>
              <a:buNone/>
              <a:tabLst/>
            </a:pPr>
            <a:endParaRPr lang="en-US" sz="2800" baseline="0" dirty="0">
              <a:latin typeface="Avenir Next" panose="020B0503020202020204" pitchFamily="34" charset="0"/>
              <a:cs typeface="Spacer" pitchFamily="2" charset="0"/>
            </a:endParaRPr>
          </a:p>
          <a:p>
            <a:pPr marL="0" marR="0" indent="0" algn="l" defTabSz="1828800" fontAlgn="auto" latinLnBrk="0" hangingPunct="0">
              <a:lnSpc>
                <a:spcPct val="100000"/>
              </a:lnSpc>
              <a:spcBef>
                <a:spcPts val="0"/>
              </a:spcBef>
              <a:spcAft>
                <a:spcPts val="0"/>
              </a:spcAft>
              <a:buClrTx/>
              <a:buSzTx/>
              <a:buFontTx/>
              <a:buNone/>
              <a:tabLst/>
            </a:pPr>
            <a:r>
              <a:rPr kumimoji="0" lang="en-US" sz="2800" u="none" strike="noStrike" cap="none" spc="0" normalizeH="0" dirty="0">
                <a:ln>
                  <a:noFill/>
                </a:ln>
                <a:solidFill>
                  <a:srgbClr val="000000"/>
                </a:solidFill>
                <a:effectLst/>
                <a:uFillTx/>
                <a:latin typeface="Avenir Next" panose="020B0503020202020204" pitchFamily="34" charset="0"/>
                <a:cs typeface="Spacer" pitchFamily="2" charset="0"/>
                <a:sym typeface="Calibri"/>
              </a:rPr>
              <a:t>We created a function that receives the player</a:t>
            </a:r>
            <a:r>
              <a:rPr lang="en-US" sz="2800" dirty="0">
                <a:latin typeface="Avenir Next" panose="020B0503020202020204" pitchFamily="34" charset="0"/>
                <a:cs typeface="Spacer" pitchFamily="2" charset="0"/>
              </a:rPr>
              <a:t>’s id, the date of the match and the match id.</a:t>
            </a:r>
          </a:p>
          <a:p>
            <a:pPr marL="0" marR="0" indent="0" algn="l" defTabSz="1828800" fontAlgn="auto" latinLnBrk="0" hangingPunct="0">
              <a:lnSpc>
                <a:spcPct val="100000"/>
              </a:lnSpc>
              <a:spcBef>
                <a:spcPts val="0"/>
              </a:spcBef>
              <a:spcAft>
                <a:spcPts val="0"/>
              </a:spcAft>
              <a:buClrTx/>
              <a:buSzTx/>
              <a:buFontTx/>
              <a:buNone/>
              <a:tabLst/>
            </a:pPr>
            <a:r>
              <a:rPr kumimoji="0" lang="en-US"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We</a:t>
            </a:r>
            <a:r>
              <a:rPr kumimoji="0" lang="en-US" sz="2800" u="none" strike="noStrike" cap="none" spc="0" normalizeH="0" dirty="0">
                <a:ln>
                  <a:noFill/>
                </a:ln>
                <a:solidFill>
                  <a:srgbClr val="000000"/>
                </a:solidFill>
                <a:effectLst/>
                <a:uFillTx/>
                <a:latin typeface="Avenir Next" panose="020B0503020202020204" pitchFamily="34" charset="0"/>
                <a:cs typeface="Spacer" pitchFamily="2" charset="0"/>
                <a:sym typeface="Calibri"/>
              </a:rPr>
              <a:t> iterate over the past 14 days and checked each time if the player had a match, if gained or lost points and returned his current form for this specific match.</a:t>
            </a:r>
            <a:endParaRPr kumimoji="0" lang="en-IL"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p:txBody>
      </p:sp>
      <p:pic>
        <p:nvPicPr>
          <p:cNvPr id="2" name="Picture 1">
            <a:extLst>
              <a:ext uri="{FF2B5EF4-FFF2-40B4-BE49-F238E27FC236}">
                <a16:creationId xmlns:a16="http://schemas.microsoft.com/office/drawing/2014/main" id="{E38FD8C7-D192-FD48-9295-93E65C4C1E04}"/>
              </a:ext>
            </a:extLst>
          </p:cNvPr>
          <p:cNvPicPr>
            <a:picLocks noChangeAspect="1"/>
          </p:cNvPicPr>
          <p:nvPr/>
        </p:nvPicPr>
        <p:blipFill>
          <a:blip r:embed="rId2"/>
          <a:stretch>
            <a:fillRect/>
          </a:stretch>
        </p:blipFill>
        <p:spPr>
          <a:xfrm>
            <a:off x="4708240" y="4623745"/>
            <a:ext cx="9931400" cy="4394200"/>
          </a:xfrm>
          <a:prstGeom prst="rect">
            <a:avLst/>
          </a:prstGeom>
        </p:spPr>
      </p:pic>
      <p:sp>
        <p:nvSpPr>
          <p:cNvPr id="8" name="TextBox 7">
            <a:extLst>
              <a:ext uri="{FF2B5EF4-FFF2-40B4-BE49-F238E27FC236}">
                <a16:creationId xmlns:a16="http://schemas.microsoft.com/office/drawing/2014/main" id="{4EB1D608-16CC-6547-82FB-9C7C7E348B84}"/>
              </a:ext>
            </a:extLst>
          </p:cNvPr>
          <p:cNvSpPr txBox="1"/>
          <p:nvPr/>
        </p:nvSpPr>
        <p:spPr>
          <a:xfrm>
            <a:off x="4708239" y="9286839"/>
            <a:ext cx="13862621"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For example, during a league match between two teams each player can play more than one game. So there might be an impact if he won the game before.</a:t>
            </a:r>
            <a:endParaRPr kumimoji="0" lang="he-IL"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p:txBody>
      </p:sp>
    </p:spTree>
    <p:extLst>
      <p:ext uri="{BB962C8B-B14F-4D97-AF65-F5344CB8AC3E}">
        <p14:creationId xmlns:p14="http://schemas.microsoft.com/office/powerpoint/2010/main" val="30811788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56357" y="0"/>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2614013" y="-124174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6621557" y="1263198"/>
            <a:ext cx="11140886" cy="320087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endParaRPr kumimoji="0" lang="en-US"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As active players we figured that there is a great impact of the two players match history to the outcome,</a:t>
            </a:r>
          </a:p>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so we created a function that calculates each player wins on the opponent in the past and added two columns to the dataframe.</a:t>
            </a:r>
          </a:p>
          <a:p>
            <a:pPr marL="0" marR="0" indent="0" algn="l" defTabSz="1828800" fontAlgn="auto" latinLnBrk="0" hangingPunct="0">
              <a:lnSpc>
                <a:spcPct val="100000"/>
              </a:lnSpc>
              <a:spcBef>
                <a:spcPts val="0"/>
              </a:spcBef>
              <a:spcAft>
                <a:spcPts val="0"/>
              </a:spcAft>
              <a:buClrTx/>
              <a:buSzTx/>
              <a:buFontTx/>
              <a:buNone/>
              <a:tabLst/>
            </a:pPr>
            <a:r>
              <a:rPr kumimoji="0" lang="en-US"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The</a:t>
            </a:r>
            <a:r>
              <a:rPr kumimoji="0" lang="en-US" sz="2800" u="none" strike="noStrike" cap="none" spc="0" normalizeH="0" dirty="0">
                <a:ln>
                  <a:noFill/>
                </a:ln>
                <a:solidFill>
                  <a:srgbClr val="000000"/>
                </a:solidFill>
                <a:effectLst/>
                <a:uFillTx/>
                <a:latin typeface="Avenir Next" panose="020B0503020202020204" pitchFamily="34" charset="0"/>
                <a:cs typeface="Spacer" pitchFamily="2" charset="0"/>
                <a:sym typeface="Calibri"/>
              </a:rPr>
              <a:t> function receives the dataframe of both players history that we made earlier and returns each player wins count.</a:t>
            </a:r>
            <a:endParaRPr kumimoji="0" lang="en-IL"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p:txBody>
      </p:sp>
      <p:pic>
        <p:nvPicPr>
          <p:cNvPr id="7" name="Picture 6">
            <a:extLst>
              <a:ext uri="{FF2B5EF4-FFF2-40B4-BE49-F238E27FC236}">
                <a16:creationId xmlns:a16="http://schemas.microsoft.com/office/drawing/2014/main" id="{1686E8DB-C536-2241-9136-09D49A2C0370}"/>
              </a:ext>
            </a:extLst>
          </p:cNvPr>
          <p:cNvPicPr>
            <a:picLocks noChangeAspect="1"/>
          </p:cNvPicPr>
          <p:nvPr/>
        </p:nvPicPr>
        <p:blipFill>
          <a:blip r:embed="rId3"/>
          <a:stretch>
            <a:fillRect/>
          </a:stretch>
        </p:blipFill>
        <p:spPr>
          <a:xfrm>
            <a:off x="54864" y="8413064"/>
            <a:ext cx="24229517" cy="2753354"/>
          </a:xfrm>
          <a:prstGeom prst="rect">
            <a:avLst/>
          </a:prstGeom>
        </p:spPr>
      </p:pic>
      <p:sp>
        <p:nvSpPr>
          <p:cNvPr id="12" name="TextBox 11">
            <a:extLst>
              <a:ext uri="{FF2B5EF4-FFF2-40B4-BE49-F238E27FC236}">
                <a16:creationId xmlns:a16="http://schemas.microsoft.com/office/drawing/2014/main" id="{BA0368C3-9D75-6C44-8521-27A92FEF1F77}"/>
              </a:ext>
            </a:extLst>
          </p:cNvPr>
          <p:cNvSpPr txBox="1"/>
          <p:nvPr/>
        </p:nvSpPr>
        <p:spPr>
          <a:xfrm>
            <a:off x="6425550" y="7254742"/>
            <a:ext cx="11532900"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lgn="ctr" rtl="1"/>
            <a:r>
              <a:rPr kumimoji="0" lang="en-US"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After applying the function for each row the Dataframe looks like this:</a:t>
            </a:r>
            <a:endParaRPr kumimoji="0" lang="he-IL" sz="28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p:txBody>
      </p:sp>
    </p:spTree>
    <p:extLst>
      <p:ext uri="{BB962C8B-B14F-4D97-AF65-F5344CB8AC3E}">
        <p14:creationId xmlns:p14="http://schemas.microsoft.com/office/powerpoint/2010/main" val="18131008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39390"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4098" name="Picture 2" descr="Infographic  free icon">
            <a:extLst>
              <a:ext uri="{FF2B5EF4-FFF2-40B4-BE49-F238E27FC236}">
                <a16:creationId xmlns:a16="http://schemas.microsoft.com/office/drawing/2014/main" id="{030375A6-E966-0D42-90FF-7AA44AC874B2}"/>
              </a:ext>
            </a:extLst>
          </p:cNvPr>
          <p:cNvPicPr>
            <a:picLocks noChangeAspect="1" noChangeArrowheads="1"/>
          </p:cNvPicPr>
          <p:nvPr/>
        </p:nvPicPr>
        <p:blipFill>
          <a:blip r:embed="rId2">
            <a:duotone>
              <a:schemeClr val="accent4">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8940800" y="3606800"/>
            <a:ext cx="6502400" cy="6502400"/>
          </a:xfrm>
          <a:prstGeom prst="rect">
            <a:avLst/>
          </a:prstGeom>
          <a:noFill/>
          <a:extLst>
            <a:ext uri="{909E8E84-426E-40DD-AFC4-6F175D3DCCD1}">
              <a14:hiddenFill xmlns:a14="http://schemas.microsoft.com/office/drawing/2010/main">
                <a:solidFill>
                  <a:srgbClr val="FFFFFF"/>
                </a:solidFill>
              </a14:hiddenFill>
            </a:ext>
          </a:extLst>
        </p:spPr>
      </p:pic>
      <p:sp>
        <p:nvSpPr>
          <p:cNvPr id="8" name="Section Name">
            <a:extLst>
              <a:ext uri="{FF2B5EF4-FFF2-40B4-BE49-F238E27FC236}">
                <a16:creationId xmlns:a16="http://schemas.microsoft.com/office/drawing/2014/main" id="{9C4865BB-030B-014A-A675-34ED81D2F6B5}"/>
              </a:ext>
            </a:extLst>
          </p:cNvPr>
          <p:cNvSpPr txBox="1"/>
          <p:nvPr/>
        </p:nvSpPr>
        <p:spPr>
          <a:xfrm>
            <a:off x="4642576" y="5842339"/>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rPr>
              <a:t>EDA</a:t>
            </a:r>
            <a:endParaRPr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endParaRPr>
          </a:p>
        </p:txBody>
      </p:sp>
    </p:spTree>
    <p:extLst>
      <p:ext uri="{BB962C8B-B14F-4D97-AF65-F5344CB8AC3E}">
        <p14:creationId xmlns:p14="http://schemas.microsoft.com/office/powerpoint/2010/main" val="40734185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6773867" y="-10044079"/>
            <a:ext cx="9315336" cy="24584819"/>
          </a:xfrm>
          <a:prstGeom prst="roundRect">
            <a:avLst>
              <a:gd name="adj" fmla="val 16408"/>
            </a:avLst>
          </a:prstGeom>
          <a:gradFill>
            <a:gsLst>
              <a:gs pos="0">
                <a:schemeClr val="accent5">
                  <a:alpha val="20943"/>
                </a:schemeClr>
              </a:gs>
              <a:gs pos="100000">
                <a:schemeClr val="accent1">
                  <a:alpha val="87000"/>
                </a:schemeClr>
              </a:gs>
            </a:gsLst>
            <a:lin ang="3240000" scaled="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1" name="This is text and photo slide"/>
          <p:cNvSpPr txBox="1"/>
          <p:nvPr/>
        </p:nvSpPr>
        <p:spPr>
          <a:xfrm>
            <a:off x="7021944" y="1246878"/>
            <a:ext cx="10340113" cy="184665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fontAlgn="auto" latinLnBrk="0" hangingPunct="0">
              <a:lnSpc>
                <a:spcPct val="100000"/>
              </a:lnSpc>
              <a:spcBef>
                <a:spcPts val="0"/>
              </a:spcBef>
              <a:spcAft>
                <a:spcPts val="0"/>
              </a:spcAft>
              <a:buClrTx/>
              <a:buSzTx/>
              <a:buFontTx/>
              <a:buNone/>
              <a:tabLst/>
            </a:pPr>
            <a:r>
              <a:rPr lang="en-US" sz="3600" b="0" dirty="0">
                <a:latin typeface="Avenir Next" panose="020B0503020202020204" pitchFamily="34" charset="0"/>
                <a:cs typeface="Spacer" pitchFamily="2" charset="0"/>
              </a:rPr>
              <a:t>We tried to figure out if the match outcome is affected by the different stats we acquired earlier </a:t>
            </a:r>
            <a:endParaRPr sz="3600" b="0" dirty="0">
              <a:latin typeface="Avenir Next" panose="020B0503020202020204" pitchFamily="34" charset="0"/>
              <a:cs typeface="Spacer" pitchFamily="2" charset="0"/>
            </a:endParaRPr>
          </a:p>
        </p:txBody>
      </p:sp>
      <p:pic>
        <p:nvPicPr>
          <p:cNvPr id="6146" name="Picture 2">
            <a:extLst>
              <a:ext uri="{FF2B5EF4-FFF2-40B4-BE49-F238E27FC236}">
                <a16:creationId xmlns:a16="http://schemas.microsoft.com/office/drawing/2014/main" id="{E4FBCBF6-5E49-B644-9661-51AB999EB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85" y="3724813"/>
            <a:ext cx="11815030" cy="5874512"/>
          </a:xfrm>
          <a:prstGeom prst="rect">
            <a:avLst/>
          </a:prstGeom>
          <a:noFill/>
          <a:extLst>
            <a:ext uri="{909E8E84-426E-40DD-AFC4-6F175D3DCCD1}">
              <a14:hiddenFill xmlns:a14="http://schemas.microsoft.com/office/drawing/2010/main">
                <a:solidFill>
                  <a:srgbClr val="FFFFFF"/>
                </a:solidFill>
              </a14:hiddenFill>
            </a:ext>
          </a:extLst>
        </p:spPr>
      </p:pic>
      <p:sp>
        <p:nvSpPr>
          <p:cNvPr id="11" name="This is text and photo slide">
            <a:extLst>
              <a:ext uri="{FF2B5EF4-FFF2-40B4-BE49-F238E27FC236}">
                <a16:creationId xmlns:a16="http://schemas.microsoft.com/office/drawing/2014/main" id="{48A030CC-5A49-5346-AC26-DD4EA0EB7BC7}"/>
              </a:ext>
            </a:extLst>
          </p:cNvPr>
          <p:cNvSpPr txBox="1"/>
          <p:nvPr/>
        </p:nvSpPr>
        <p:spPr>
          <a:xfrm>
            <a:off x="7213358" y="9402129"/>
            <a:ext cx="9957285" cy="67710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en-US" sz="3200" b="0" dirty="0">
                <a:latin typeface="Avenir Next" panose="020B0503020202020204" pitchFamily="34" charset="0"/>
                <a:cs typeface="Spacer" pitchFamily="2" charset="0"/>
              </a:rPr>
              <a:t>The importance of a home game through the years</a:t>
            </a:r>
            <a:endParaRPr lang="he-IL" sz="3200" b="0" dirty="0">
              <a:latin typeface="Avenir Next" panose="020B0503020202020204" pitchFamily="34" charset="0"/>
              <a:cs typeface="Spacer" pitchFamily="2" charset="0"/>
            </a:endParaRPr>
          </a:p>
        </p:txBody>
      </p:sp>
    </p:spTree>
    <p:extLst>
      <p:ext uri="{BB962C8B-B14F-4D97-AF65-F5344CB8AC3E}">
        <p14:creationId xmlns:p14="http://schemas.microsoft.com/office/powerpoint/2010/main" val="3673135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ppt_x"/>
                                          </p:val>
                                        </p:tav>
                                        <p:tav tm="100000">
                                          <p:val>
                                            <p:strVal val="#ppt_x"/>
                                          </p:val>
                                        </p:tav>
                                      </p:tavLst>
                                    </p:anim>
                                    <p:anim calcmode="lin" valueType="num">
                                      <p:cBhvr additive="base">
                                        <p:cTn id="8" dur="500" fill="hold"/>
                                        <p:tgtEl>
                                          <p:spTgt spid="1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500" fill="hold"/>
                                        <p:tgtEl>
                                          <p:spTgt spid="6146"/>
                                        </p:tgtEl>
                                        <p:attrNameLst>
                                          <p:attrName>ppt_x</p:attrName>
                                        </p:attrNameLst>
                                      </p:cBhvr>
                                      <p:tavLst>
                                        <p:tav tm="0">
                                          <p:val>
                                            <p:strVal val="#ppt_x"/>
                                          </p:val>
                                        </p:tav>
                                        <p:tav tm="100000">
                                          <p:val>
                                            <p:strVal val="#ppt_x"/>
                                          </p:val>
                                        </p:tav>
                                      </p:tavLst>
                                    </p:anim>
                                    <p:anim calcmode="lin" valueType="num">
                                      <p:cBhvr additive="base">
                                        <p:cTn id="12" dur="500" fill="hold"/>
                                        <p:tgtEl>
                                          <p:spTgt spid="614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7097615" y="-9800289"/>
            <a:ext cx="9315336" cy="24584819"/>
          </a:xfrm>
          <a:prstGeom prst="roundRect">
            <a:avLst>
              <a:gd name="adj" fmla="val 16408"/>
            </a:avLst>
          </a:prstGeom>
          <a:gradFill>
            <a:gsLst>
              <a:gs pos="0">
                <a:schemeClr val="accent5">
                  <a:alpha val="20943"/>
                </a:schemeClr>
              </a:gs>
              <a:gs pos="100000">
                <a:schemeClr val="accent1">
                  <a:alpha val="87000"/>
                </a:schemeClr>
              </a:gs>
            </a:gsLst>
            <a:lin ang="3240000" scaled="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6148" name="Picture 4">
            <a:extLst>
              <a:ext uri="{FF2B5EF4-FFF2-40B4-BE49-F238E27FC236}">
                <a16:creationId xmlns:a16="http://schemas.microsoft.com/office/drawing/2014/main" id="{A69D10EE-E419-604D-B002-8EE86D791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8706" y="8406071"/>
            <a:ext cx="48387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3" name="This is text and photo slide">
            <a:extLst>
              <a:ext uri="{FF2B5EF4-FFF2-40B4-BE49-F238E27FC236}">
                <a16:creationId xmlns:a16="http://schemas.microsoft.com/office/drawing/2014/main" id="{340DD54F-AE39-F94E-B1CE-16C6193030C0}"/>
              </a:ext>
            </a:extLst>
          </p:cNvPr>
          <p:cNvSpPr txBox="1"/>
          <p:nvPr/>
        </p:nvSpPr>
        <p:spPr>
          <a:xfrm>
            <a:off x="9531095" y="11758871"/>
            <a:ext cx="9957285" cy="553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0"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Points difference histogram</a:t>
            </a:r>
            <a:endParaRPr lang="he-IL" sz="2400" b="0" dirty="0">
              <a:latin typeface="Avenir Next" panose="020B0503020202020204" pitchFamily="34" charset="0"/>
              <a:cs typeface="Spacer" pitchFamily="2" charset="0"/>
            </a:endParaRPr>
          </a:p>
        </p:txBody>
      </p:sp>
      <p:pic>
        <p:nvPicPr>
          <p:cNvPr id="6150" name="Picture 6">
            <a:extLst>
              <a:ext uri="{FF2B5EF4-FFF2-40B4-BE49-F238E27FC236}">
                <a16:creationId xmlns:a16="http://schemas.microsoft.com/office/drawing/2014/main" id="{016D72DC-77CE-444A-8678-6DD019F83B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98" r="24525"/>
          <a:stretch/>
        </p:blipFill>
        <p:spPr bwMode="auto">
          <a:xfrm>
            <a:off x="8365749" y="8406071"/>
            <a:ext cx="3009900" cy="38340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45B2EE4-67B0-574C-A629-02ED47631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3694" y="1703395"/>
            <a:ext cx="5684676" cy="5401386"/>
          </a:xfrm>
          <a:prstGeom prst="rect">
            <a:avLst/>
          </a:prstGeom>
          <a:noFill/>
          <a:extLst>
            <a:ext uri="{909E8E84-426E-40DD-AFC4-6F175D3DCCD1}">
              <a14:hiddenFill xmlns:a14="http://schemas.microsoft.com/office/drawing/2010/main">
                <a:solidFill>
                  <a:srgbClr val="FFFFFF"/>
                </a:solidFill>
              </a14:hiddenFill>
            </a:ext>
          </a:extLst>
        </p:spPr>
      </p:pic>
      <p:sp>
        <p:nvSpPr>
          <p:cNvPr id="16" name="This is text and photo slide">
            <a:extLst>
              <a:ext uri="{FF2B5EF4-FFF2-40B4-BE49-F238E27FC236}">
                <a16:creationId xmlns:a16="http://schemas.microsoft.com/office/drawing/2014/main" id="{F6AB07B4-D4EA-444E-BFDA-4CD20E4A50DE}"/>
              </a:ext>
            </a:extLst>
          </p:cNvPr>
          <p:cNvSpPr txBox="1"/>
          <p:nvPr/>
        </p:nvSpPr>
        <p:spPr>
          <a:xfrm>
            <a:off x="6747390" y="664469"/>
            <a:ext cx="9957285"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This is a very important graph for us,</a:t>
            </a:r>
          </a:p>
          <a:p>
            <a:pPr marL="0" marR="0" indent="0" algn="ctr" defTabSz="1828800" rtl="1"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It shows the percentage of games won / lost based</a:t>
            </a:r>
          </a:p>
          <a:p>
            <a:pPr marL="0" marR="0" indent="0" algn="ctr" defTabSz="1828800" rtl="1"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On the points difference between the players. </a:t>
            </a:r>
            <a:endParaRPr lang="he-IL" sz="2400" b="0" dirty="0">
              <a:latin typeface="Avenir Next" panose="020B0503020202020204" pitchFamily="34" charset="0"/>
              <a:cs typeface="Spacer" pitchFamily="2" charset="0"/>
            </a:endParaRPr>
          </a:p>
        </p:txBody>
      </p:sp>
      <p:sp>
        <p:nvSpPr>
          <p:cNvPr id="12" name="This is text and photo slide">
            <a:extLst>
              <a:ext uri="{FF2B5EF4-FFF2-40B4-BE49-F238E27FC236}">
                <a16:creationId xmlns:a16="http://schemas.microsoft.com/office/drawing/2014/main" id="{2FB55BCD-B9F9-E84C-9C02-F2EE99899987}"/>
              </a:ext>
            </a:extLst>
          </p:cNvPr>
          <p:cNvSpPr txBox="1"/>
          <p:nvPr/>
        </p:nvSpPr>
        <p:spPr>
          <a:xfrm>
            <a:off x="14148056" y="4698348"/>
            <a:ext cx="3424980" cy="203132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As we can see most wins are the matches that the player was ranked higher than his opponent </a:t>
            </a:r>
            <a:endParaRPr lang="he-IL" sz="2400" b="0" dirty="0">
              <a:latin typeface="Avenir Next" panose="020B0503020202020204" pitchFamily="34" charset="0"/>
              <a:cs typeface="Spacer" pitchFamily="2" charset="0"/>
            </a:endParaRPr>
          </a:p>
        </p:txBody>
      </p:sp>
    </p:spTree>
    <p:extLst>
      <p:ext uri="{BB962C8B-B14F-4D97-AF65-F5344CB8AC3E}">
        <p14:creationId xmlns:p14="http://schemas.microsoft.com/office/powerpoint/2010/main" val="18956588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50"/>
                                        </p:tgtEl>
                                        <p:attrNameLst>
                                          <p:attrName>style.visibility</p:attrName>
                                        </p:attrNameLst>
                                      </p:cBhvr>
                                      <p:to>
                                        <p:strVal val="visible"/>
                                      </p:to>
                                    </p:set>
                                    <p:anim calcmode="lin" valueType="num">
                                      <p:cBhvr additive="base">
                                        <p:cTn id="11" dur="500" fill="hold"/>
                                        <p:tgtEl>
                                          <p:spTgt spid="6150"/>
                                        </p:tgtEl>
                                        <p:attrNameLst>
                                          <p:attrName>ppt_x</p:attrName>
                                        </p:attrNameLst>
                                      </p:cBhvr>
                                      <p:tavLst>
                                        <p:tav tm="0">
                                          <p:val>
                                            <p:strVal val="#ppt_x"/>
                                          </p:val>
                                        </p:tav>
                                        <p:tav tm="100000">
                                          <p:val>
                                            <p:strVal val="#ppt_x"/>
                                          </p:val>
                                        </p:tav>
                                      </p:tavLst>
                                    </p:anim>
                                    <p:anim calcmode="lin" valueType="num">
                                      <p:cBhvr additive="base">
                                        <p:cTn id="12" dur="500" fill="hold"/>
                                        <p:tgtEl>
                                          <p:spTgt spid="61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52"/>
                                        </p:tgtEl>
                                        <p:attrNameLst>
                                          <p:attrName>style.visibility</p:attrName>
                                        </p:attrNameLst>
                                      </p:cBhvr>
                                      <p:to>
                                        <p:strVal val="visible"/>
                                      </p:to>
                                    </p:set>
                                    <p:anim calcmode="lin" valueType="num">
                                      <p:cBhvr additive="base">
                                        <p:cTn id="19" dur="500" fill="hold"/>
                                        <p:tgtEl>
                                          <p:spTgt spid="6152"/>
                                        </p:tgtEl>
                                        <p:attrNameLst>
                                          <p:attrName>ppt_x</p:attrName>
                                        </p:attrNameLst>
                                      </p:cBhvr>
                                      <p:tavLst>
                                        <p:tav tm="0">
                                          <p:val>
                                            <p:strVal val="#ppt_x"/>
                                          </p:val>
                                        </p:tav>
                                        <p:tav tm="100000">
                                          <p:val>
                                            <p:strVal val="#ppt_x"/>
                                          </p:val>
                                        </p:tav>
                                      </p:tavLst>
                                    </p:anim>
                                    <p:anim calcmode="lin" valueType="num">
                                      <p:cBhvr additive="base">
                                        <p:cTn id="20" dur="500" fill="hold"/>
                                        <p:tgtEl>
                                          <p:spTgt spid="615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6773867" y="-10044079"/>
            <a:ext cx="9315336" cy="24584819"/>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1" name="This is text and photo slide"/>
          <p:cNvSpPr txBox="1"/>
          <p:nvPr/>
        </p:nvSpPr>
        <p:spPr>
          <a:xfrm>
            <a:off x="5824448" y="771005"/>
            <a:ext cx="12735101" cy="147732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fontAlgn="auto" latinLnBrk="0" hangingPunct="0">
              <a:lnSpc>
                <a:spcPct val="100000"/>
              </a:lnSpc>
              <a:spcBef>
                <a:spcPts val="0"/>
              </a:spcBef>
              <a:spcAft>
                <a:spcPts val="0"/>
              </a:spcAft>
              <a:buClrTx/>
              <a:buSzTx/>
              <a:buFontTx/>
              <a:buNone/>
              <a:tabLst/>
            </a:pPr>
            <a:r>
              <a:rPr lang="en-US" sz="2800" b="0" dirty="0">
                <a:latin typeface="Avenir Next" panose="020B0503020202020204" pitchFamily="34" charset="0"/>
                <a:cs typeface="Spacer" pitchFamily="2" charset="0"/>
              </a:rPr>
              <a:t>Here we can see the importance of the history between the two players.</a:t>
            </a:r>
          </a:p>
          <a:p>
            <a:pPr marL="0" marR="0" indent="0" algn="ctr" defTabSz="1828800" fontAlgn="auto" latinLnBrk="0" hangingPunct="0">
              <a:lnSpc>
                <a:spcPct val="100000"/>
              </a:lnSpc>
              <a:spcBef>
                <a:spcPts val="0"/>
              </a:spcBef>
              <a:spcAft>
                <a:spcPts val="0"/>
              </a:spcAft>
              <a:buClrTx/>
              <a:buSzTx/>
              <a:buFontTx/>
              <a:buNone/>
              <a:tabLst/>
            </a:pPr>
            <a:r>
              <a:rPr lang="en-US" sz="2800" b="0" dirty="0">
                <a:latin typeface="Avenir Next" panose="020B0503020202020204" pitchFamily="34" charset="0"/>
                <a:cs typeface="Spacer" pitchFamily="2" charset="0"/>
              </a:rPr>
              <a:t>71.9% of the matches that player1 had more wins over his opponent ended with a victory</a:t>
            </a:r>
            <a:endParaRPr sz="2800" b="0" dirty="0">
              <a:latin typeface="Avenir Next" panose="020B0503020202020204" pitchFamily="34" charset="0"/>
              <a:cs typeface="Spacer" pitchFamily="2" charset="0"/>
            </a:endParaRPr>
          </a:p>
        </p:txBody>
      </p:sp>
      <p:pic>
        <p:nvPicPr>
          <p:cNvPr id="8194" name="Picture 2">
            <a:extLst>
              <a:ext uri="{FF2B5EF4-FFF2-40B4-BE49-F238E27FC236}">
                <a16:creationId xmlns:a16="http://schemas.microsoft.com/office/drawing/2014/main" id="{D8FA40F1-6FA2-CF44-9219-C5ED369E4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566440" y="3177947"/>
            <a:ext cx="17229509" cy="635674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1518BD55-4A09-434F-AFBA-10DEABCD5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709" y="4564200"/>
            <a:ext cx="6941537" cy="45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3524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p:tgtEl>
                                          <p:spTgt spid="151"/>
                                        </p:tgtEl>
                                        <p:attrNameLst>
                                          <p:attrName>ppt_y</p:attrName>
                                        </p:attrNameLst>
                                      </p:cBhvr>
                                      <p:tavLst>
                                        <p:tav tm="0">
                                          <p:val>
                                            <p:strVal val="#ppt_y+#ppt_h*1.125000"/>
                                          </p:val>
                                        </p:tav>
                                        <p:tav tm="100000">
                                          <p:val>
                                            <p:strVal val="#ppt_y"/>
                                          </p:val>
                                        </p:tav>
                                      </p:tavLst>
                                    </p:anim>
                                    <p:animEffect transition="in" filter="wipe(up)">
                                      <p:cBhvr>
                                        <p:cTn id="8" dur="500"/>
                                        <p:tgtEl>
                                          <p:spTgt spid="151"/>
                                        </p:tgtEl>
                                      </p:cBhvr>
                                    </p:animEffect>
                                  </p:childTnLst>
                                </p:cTn>
                              </p:par>
                              <p:par>
                                <p:cTn id="9" presetID="1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p:tgtEl>
                                          <p:spTgt spid="8194"/>
                                        </p:tgtEl>
                                        <p:attrNameLst>
                                          <p:attrName>ppt_y</p:attrName>
                                        </p:attrNameLst>
                                      </p:cBhvr>
                                      <p:tavLst>
                                        <p:tav tm="0">
                                          <p:val>
                                            <p:strVal val="#ppt_y+#ppt_h*1.125000"/>
                                          </p:val>
                                        </p:tav>
                                        <p:tav tm="100000">
                                          <p:val>
                                            <p:strVal val="#ppt_y"/>
                                          </p:val>
                                        </p:tav>
                                      </p:tavLst>
                                    </p:anim>
                                    <p:animEffect transition="in" filter="wipe(up)">
                                      <p:cBhvr>
                                        <p:cTn id="12" dur="500"/>
                                        <p:tgtEl>
                                          <p:spTgt spid="8194"/>
                                        </p:tgtEl>
                                      </p:cBhvr>
                                    </p:animEffect>
                                  </p:childTnLst>
                                </p:cTn>
                              </p:par>
                              <p:par>
                                <p:cTn id="13" presetID="12" presetClass="entr" presetSubtype="4" fill="hold" nodeType="withEffect">
                                  <p:stCondLst>
                                    <p:cond delay="0"/>
                                  </p:stCondLst>
                                  <p:childTnLst>
                                    <p:set>
                                      <p:cBhvr>
                                        <p:cTn id="14" dur="1" fill="hold">
                                          <p:stCondLst>
                                            <p:cond delay="0"/>
                                          </p:stCondLst>
                                        </p:cTn>
                                        <p:tgtEl>
                                          <p:spTgt spid="8202"/>
                                        </p:tgtEl>
                                        <p:attrNameLst>
                                          <p:attrName>style.visibility</p:attrName>
                                        </p:attrNameLst>
                                      </p:cBhvr>
                                      <p:to>
                                        <p:strVal val="visible"/>
                                      </p:to>
                                    </p:set>
                                    <p:anim calcmode="lin" valueType="num">
                                      <p:cBhvr additive="base">
                                        <p:cTn id="15" dur="500"/>
                                        <p:tgtEl>
                                          <p:spTgt spid="8202"/>
                                        </p:tgtEl>
                                        <p:attrNameLst>
                                          <p:attrName>ppt_y</p:attrName>
                                        </p:attrNameLst>
                                      </p:cBhvr>
                                      <p:tavLst>
                                        <p:tav tm="0">
                                          <p:val>
                                            <p:strVal val="#ppt_y+#ppt_h*1.125000"/>
                                          </p:val>
                                        </p:tav>
                                        <p:tav tm="100000">
                                          <p:val>
                                            <p:strVal val="#ppt_y"/>
                                          </p:val>
                                        </p:tav>
                                      </p:tavLst>
                                    </p:anim>
                                    <p:animEffect transition="in" filter="wipe(up)">
                                      <p:cBhvr>
                                        <p:cTn id="16"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6773867" y="-10044079"/>
            <a:ext cx="9315336" cy="24584819"/>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8200" name="Picture 8">
            <a:extLst>
              <a:ext uri="{FF2B5EF4-FFF2-40B4-BE49-F238E27FC236}">
                <a16:creationId xmlns:a16="http://schemas.microsoft.com/office/drawing/2014/main" id="{F4766EE9-A5EF-7C43-97CD-8A8C5D9E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850" y="1933363"/>
            <a:ext cx="7462436" cy="485797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8A8BBD55-9A47-8E44-ADEB-68AE22EE5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169" y="7391971"/>
            <a:ext cx="6192731" cy="6158070"/>
          </a:xfrm>
          <a:prstGeom prst="rect">
            <a:avLst/>
          </a:prstGeom>
          <a:noFill/>
          <a:extLst>
            <a:ext uri="{909E8E84-426E-40DD-AFC4-6F175D3DCCD1}">
              <a14:hiddenFill xmlns:a14="http://schemas.microsoft.com/office/drawing/2010/main">
                <a:solidFill>
                  <a:srgbClr val="FFFFFF"/>
                </a:solidFill>
              </a14:hiddenFill>
            </a:ext>
          </a:extLst>
        </p:spPr>
      </p:pic>
      <p:sp>
        <p:nvSpPr>
          <p:cNvPr id="11" name="This is text and photo slide">
            <a:extLst>
              <a:ext uri="{FF2B5EF4-FFF2-40B4-BE49-F238E27FC236}">
                <a16:creationId xmlns:a16="http://schemas.microsoft.com/office/drawing/2014/main" id="{87E4742E-82C5-234B-AC12-36D451CFE5A9}"/>
              </a:ext>
            </a:extLst>
          </p:cNvPr>
          <p:cNvSpPr txBox="1"/>
          <p:nvPr/>
        </p:nvSpPr>
        <p:spPr>
          <a:xfrm>
            <a:off x="8866135" y="1133146"/>
            <a:ext cx="5130800" cy="80021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fontAlgn="auto" latinLnBrk="0" hangingPunct="0">
              <a:lnSpc>
                <a:spcPct val="100000"/>
              </a:lnSpc>
              <a:spcBef>
                <a:spcPts val="0"/>
              </a:spcBef>
              <a:spcAft>
                <a:spcPts val="0"/>
              </a:spcAft>
              <a:buClrTx/>
              <a:buSzTx/>
              <a:buFontTx/>
              <a:buNone/>
              <a:tabLst/>
            </a:pPr>
            <a:r>
              <a:rPr lang="en-US" sz="2000" b="0" dirty="0">
                <a:latin typeface="Avenir Next" panose="020B0503020202020204" pitchFamily="34" charset="0"/>
                <a:cs typeface="Spacer" pitchFamily="2" charset="0"/>
              </a:rPr>
              <a:t>Games lost when the difference was negative</a:t>
            </a:r>
            <a:endParaRPr sz="2000" b="0" dirty="0">
              <a:latin typeface="Avenir Next" panose="020B0503020202020204" pitchFamily="34" charset="0"/>
              <a:cs typeface="Spacer" pitchFamily="2" charset="0"/>
            </a:endParaRPr>
          </a:p>
        </p:txBody>
      </p:sp>
    </p:spTree>
    <p:extLst>
      <p:ext uri="{BB962C8B-B14F-4D97-AF65-F5344CB8AC3E}">
        <p14:creationId xmlns:p14="http://schemas.microsoft.com/office/powerpoint/2010/main" val="208232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additive="base">
                                        <p:cTn id="7" dur="500"/>
                                        <p:tgtEl>
                                          <p:spTgt spid="8200"/>
                                        </p:tgtEl>
                                        <p:attrNameLst>
                                          <p:attrName>ppt_y</p:attrName>
                                        </p:attrNameLst>
                                      </p:cBhvr>
                                      <p:tavLst>
                                        <p:tav tm="0">
                                          <p:val>
                                            <p:strVal val="#ppt_y+#ppt_h*1.125000"/>
                                          </p:val>
                                        </p:tav>
                                        <p:tav tm="100000">
                                          <p:val>
                                            <p:strVal val="#ppt_y"/>
                                          </p:val>
                                        </p:tav>
                                      </p:tavLst>
                                    </p:anim>
                                    <p:animEffect transition="in" filter="wipe(up)">
                                      <p:cBhvr>
                                        <p:cTn id="8" dur="500"/>
                                        <p:tgtEl>
                                          <p:spTgt spid="8200"/>
                                        </p:tgtEl>
                                      </p:cBhvr>
                                    </p:animEffect>
                                  </p:childTnLst>
                                </p:cTn>
                              </p:par>
                              <p:par>
                                <p:cTn id="9" presetID="12" presetClass="entr" presetSubtype="4" fill="hold" nodeType="withEffect">
                                  <p:stCondLst>
                                    <p:cond delay="0"/>
                                  </p:stCondLst>
                                  <p:childTnLst>
                                    <p:set>
                                      <p:cBhvr>
                                        <p:cTn id="10" dur="1" fill="hold">
                                          <p:stCondLst>
                                            <p:cond delay="0"/>
                                          </p:stCondLst>
                                        </p:cTn>
                                        <p:tgtEl>
                                          <p:spTgt spid="8208"/>
                                        </p:tgtEl>
                                        <p:attrNameLst>
                                          <p:attrName>style.visibility</p:attrName>
                                        </p:attrNameLst>
                                      </p:cBhvr>
                                      <p:to>
                                        <p:strVal val="visible"/>
                                      </p:to>
                                    </p:set>
                                    <p:anim calcmode="lin" valueType="num">
                                      <p:cBhvr additive="base">
                                        <p:cTn id="11" dur="500"/>
                                        <p:tgtEl>
                                          <p:spTgt spid="8208"/>
                                        </p:tgtEl>
                                        <p:attrNameLst>
                                          <p:attrName>ppt_y</p:attrName>
                                        </p:attrNameLst>
                                      </p:cBhvr>
                                      <p:tavLst>
                                        <p:tav tm="0">
                                          <p:val>
                                            <p:strVal val="#ppt_y+#ppt_h*1.125000"/>
                                          </p:val>
                                        </p:tav>
                                        <p:tav tm="100000">
                                          <p:val>
                                            <p:strVal val="#ppt_y"/>
                                          </p:val>
                                        </p:tav>
                                      </p:tavLst>
                                    </p:anim>
                                    <p:animEffect transition="in" filter="wipe(up)">
                                      <p:cBhvr>
                                        <p:cTn id="12" dur="500"/>
                                        <p:tgtEl>
                                          <p:spTgt spid="820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6773867" y="-10044079"/>
            <a:ext cx="9315336" cy="24584819"/>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8198" name="Picture 6">
            <a:extLst>
              <a:ext uri="{FF2B5EF4-FFF2-40B4-BE49-F238E27FC236}">
                <a16:creationId xmlns:a16="http://schemas.microsoft.com/office/drawing/2014/main" id="{A142798A-C9E3-2043-8E3D-2B1D504DC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608" y="2248330"/>
            <a:ext cx="7472784" cy="558335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915E91D7-3F27-8F4B-8024-4E4A474FA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6028" y="3052738"/>
            <a:ext cx="3149600" cy="3111500"/>
          </a:xfrm>
          <a:prstGeom prst="rect">
            <a:avLst/>
          </a:prstGeom>
          <a:noFill/>
          <a:extLst>
            <a:ext uri="{909E8E84-426E-40DD-AFC4-6F175D3DCCD1}">
              <a14:hiddenFill xmlns:a14="http://schemas.microsoft.com/office/drawing/2010/main">
                <a:solidFill>
                  <a:srgbClr val="FFFFFF"/>
                </a:solidFill>
              </a14:hiddenFill>
            </a:ext>
          </a:extLst>
        </p:spPr>
      </p:pic>
      <p:sp>
        <p:nvSpPr>
          <p:cNvPr id="12" name="This is text and photo slide">
            <a:extLst>
              <a:ext uri="{FF2B5EF4-FFF2-40B4-BE49-F238E27FC236}">
                <a16:creationId xmlns:a16="http://schemas.microsoft.com/office/drawing/2014/main" id="{7EAA61D4-B07E-364A-AF00-FFD4DE196200}"/>
              </a:ext>
            </a:extLst>
          </p:cNvPr>
          <p:cNvSpPr txBox="1"/>
          <p:nvPr/>
        </p:nvSpPr>
        <p:spPr>
          <a:xfrm>
            <a:off x="8896998" y="1325002"/>
            <a:ext cx="6590004" cy="9233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Trying to figure outliers. Most of the points difference is between +-500 points</a:t>
            </a:r>
            <a:endParaRPr sz="2400" b="0" dirty="0">
              <a:latin typeface="Avenir Next" panose="020B0503020202020204" pitchFamily="34" charset="0"/>
              <a:cs typeface="Spacer" pitchFamily="2" charset="0"/>
            </a:endParaRPr>
          </a:p>
        </p:txBody>
      </p:sp>
    </p:spTree>
    <p:extLst>
      <p:ext uri="{BB962C8B-B14F-4D97-AF65-F5344CB8AC3E}">
        <p14:creationId xmlns:p14="http://schemas.microsoft.com/office/powerpoint/2010/main" val="2212734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 calcmode="lin" valueType="num">
                                      <p:cBhvr additive="base">
                                        <p:cTn id="7" dur="500"/>
                                        <p:tgtEl>
                                          <p:spTgt spid="8198"/>
                                        </p:tgtEl>
                                        <p:attrNameLst>
                                          <p:attrName>ppt_y</p:attrName>
                                        </p:attrNameLst>
                                      </p:cBhvr>
                                      <p:tavLst>
                                        <p:tav tm="0">
                                          <p:val>
                                            <p:strVal val="#ppt_y+#ppt_h*1.125000"/>
                                          </p:val>
                                        </p:tav>
                                        <p:tav tm="100000">
                                          <p:val>
                                            <p:strVal val="#ppt_y"/>
                                          </p:val>
                                        </p:tav>
                                      </p:tavLst>
                                    </p:anim>
                                    <p:animEffect transition="in" filter="wipe(up)">
                                      <p:cBhvr>
                                        <p:cTn id="8" dur="500"/>
                                        <p:tgtEl>
                                          <p:spTgt spid="8198"/>
                                        </p:tgtEl>
                                      </p:cBhvr>
                                    </p:animEffect>
                                  </p:childTnLst>
                                </p:cTn>
                              </p:par>
                              <p:par>
                                <p:cTn id="9" presetID="12" presetClass="entr" presetSubtype="4" fill="hold" nodeType="withEffect">
                                  <p:stCondLst>
                                    <p:cond delay="0"/>
                                  </p:stCondLst>
                                  <p:childTnLst>
                                    <p:set>
                                      <p:cBhvr>
                                        <p:cTn id="10" dur="1" fill="hold">
                                          <p:stCondLst>
                                            <p:cond delay="0"/>
                                          </p:stCondLst>
                                        </p:cTn>
                                        <p:tgtEl>
                                          <p:spTgt spid="8206"/>
                                        </p:tgtEl>
                                        <p:attrNameLst>
                                          <p:attrName>style.visibility</p:attrName>
                                        </p:attrNameLst>
                                      </p:cBhvr>
                                      <p:to>
                                        <p:strVal val="visible"/>
                                      </p:to>
                                    </p:set>
                                    <p:anim calcmode="lin" valueType="num">
                                      <p:cBhvr additive="base">
                                        <p:cTn id="11" dur="500"/>
                                        <p:tgtEl>
                                          <p:spTgt spid="8206"/>
                                        </p:tgtEl>
                                        <p:attrNameLst>
                                          <p:attrName>ppt_y</p:attrName>
                                        </p:attrNameLst>
                                      </p:cBhvr>
                                      <p:tavLst>
                                        <p:tav tm="0">
                                          <p:val>
                                            <p:strVal val="#ppt_y+#ppt_h*1.125000"/>
                                          </p:val>
                                        </p:tav>
                                        <p:tav tm="100000">
                                          <p:val>
                                            <p:strVal val="#ppt_y"/>
                                          </p:val>
                                        </p:tav>
                                      </p:tavLst>
                                    </p:anim>
                                    <p:animEffect transition="in" filter="wipe(up)">
                                      <p:cBhvr>
                                        <p:cTn id="12" dur="500"/>
                                        <p:tgtEl>
                                          <p:spTgt spid="8206"/>
                                        </p:tgtEl>
                                      </p:cBhvr>
                                    </p:animEffect>
                                  </p:childTnLst>
                                </p:cTn>
                              </p:par>
                              <p:par>
                                <p:cTn id="13" presetID="12" presetClass="entr" presetSubtype="4" fill="hold" nodeType="withEffect">
                                  <p:stCondLst>
                                    <p:cond delay="0"/>
                                  </p:stCondLst>
                                  <p:childTnLst>
                                    <p:set>
                                      <p:cBhvr>
                                        <p:cTn id="14" dur="1" fill="hold">
                                          <p:stCondLst>
                                            <p:cond delay="0"/>
                                          </p:stCondLst>
                                        </p:cTn>
                                        <p:tgtEl>
                                          <p:spTgt spid="8206"/>
                                        </p:tgtEl>
                                        <p:attrNameLst>
                                          <p:attrName>style.visibility</p:attrName>
                                        </p:attrNameLst>
                                      </p:cBhvr>
                                      <p:to>
                                        <p:strVal val="visible"/>
                                      </p:to>
                                    </p:set>
                                    <p:anim calcmode="lin" valueType="num">
                                      <p:cBhvr additive="base">
                                        <p:cTn id="15" dur="500"/>
                                        <p:tgtEl>
                                          <p:spTgt spid="8206"/>
                                        </p:tgtEl>
                                        <p:attrNameLst>
                                          <p:attrName>ppt_y</p:attrName>
                                        </p:attrNameLst>
                                      </p:cBhvr>
                                      <p:tavLst>
                                        <p:tav tm="0">
                                          <p:val>
                                            <p:strVal val="#ppt_y+#ppt_h*1.125000"/>
                                          </p:val>
                                        </p:tav>
                                        <p:tav tm="100000">
                                          <p:val>
                                            <p:strVal val="#ppt_y"/>
                                          </p:val>
                                        </p:tav>
                                      </p:tavLst>
                                    </p:anim>
                                    <p:animEffect transition="in" filter="wipe(up)">
                                      <p:cBhvr>
                                        <p:cTn id="16" dur="500"/>
                                        <p:tgtEl>
                                          <p:spTgt spid="820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7A049A1E-BE92-2D45-A0CA-86A55BE182A3}"/>
              </a:ext>
            </a:extLst>
          </p:cNvPr>
          <p:cNvSpPr/>
          <p:nvPr/>
        </p:nvSpPr>
        <p:spPr>
          <a:xfrm>
            <a:off x="-39390" y="-22869"/>
            <a:ext cx="24440357" cy="13853665"/>
          </a:xfrm>
          <a:prstGeom prst="rect">
            <a:avLst/>
          </a:prstGeom>
          <a:gradFill>
            <a:gsLst>
              <a:gs pos="0">
                <a:schemeClr val="accent5">
                  <a:alpha val="12396"/>
                </a:schemeClr>
              </a:gs>
              <a:gs pos="100000">
                <a:schemeClr val="accent1">
                  <a:alpha val="87000"/>
                </a:schemeClr>
              </a:gs>
            </a:gsLst>
            <a:lin ang="3240000" scaled="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21" name="Picture 4">
            <a:extLst>
              <a:ext uri="{FF2B5EF4-FFF2-40B4-BE49-F238E27FC236}">
                <a16:creationId xmlns:a16="http://schemas.microsoft.com/office/drawing/2014/main" id="{3DA2BECC-597B-2841-8400-8B5C290D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688" y="4040113"/>
            <a:ext cx="153162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551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7A049A1E-BE92-2D45-A0CA-86A55BE182A3}"/>
              </a:ext>
            </a:extLst>
          </p:cNvPr>
          <p:cNvSpPr/>
          <p:nvPr/>
        </p:nvSpPr>
        <p:spPr>
          <a:xfrm>
            <a:off x="-39390" y="-22869"/>
            <a:ext cx="24440357" cy="13853665"/>
          </a:xfrm>
          <a:prstGeom prst="rect">
            <a:avLst/>
          </a:prstGeom>
          <a:gradFill>
            <a:gsLst>
              <a:gs pos="0">
                <a:schemeClr val="accent5">
                  <a:alpha val="12396"/>
                </a:schemeClr>
              </a:gs>
              <a:gs pos="100000">
                <a:schemeClr val="accent1">
                  <a:alpha val="87000"/>
                </a:schemeClr>
              </a:gs>
            </a:gsLst>
            <a:lin ang="3240000" scaled="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9218" name="Picture 2">
            <a:extLst>
              <a:ext uri="{FF2B5EF4-FFF2-40B4-BE49-F238E27FC236}">
                <a16:creationId xmlns:a16="http://schemas.microsoft.com/office/drawing/2014/main" id="{4C39EF35-BC2D-964A-A411-18613557C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725" y="2218002"/>
            <a:ext cx="9390549" cy="6300292"/>
          </a:xfrm>
          <a:prstGeom prst="rect">
            <a:avLst/>
          </a:prstGeom>
          <a:noFill/>
          <a:extLst>
            <a:ext uri="{909E8E84-426E-40DD-AFC4-6F175D3DCCD1}">
              <a14:hiddenFill xmlns:a14="http://schemas.microsoft.com/office/drawing/2010/main">
                <a:solidFill>
                  <a:srgbClr val="FFFFFF"/>
                </a:solidFill>
              </a14:hiddenFill>
            </a:ext>
          </a:extLst>
        </p:spPr>
      </p:pic>
      <p:sp>
        <p:nvSpPr>
          <p:cNvPr id="23" name="This is text and photo slide">
            <a:extLst>
              <a:ext uri="{FF2B5EF4-FFF2-40B4-BE49-F238E27FC236}">
                <a16:creationId xmlns:a16="http://schemas.microsoft.com/office/drawing/2014/main" id="{07341DD2-DB7A-2F4B-A5AF-89704F950106}"/>
              </a:ext>
            </a:extLst>
          </p:cNvPr>
          <p:cNvSpPr txBox="1"/>
          <p:nvPr/>
        </p:nvSpPr>
        <p:spPr>
          <a:xfrm>
            <a:off x="9853117" y="1330052"/>
            <a:ext cx="4677763" cy="9233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en-US" sz="2400" b="0" dirty="0">
                <a:latin typeface="Avenir Next" panose="020B0503020202020204" pitchFamily="34" charset="0"/>
                <a:cs typeface="Spacer" pitchFamily="2" charset="0"/>
              </a:rPr>
              <a:t>Player gains less points if he has higher rank than his opponent</a:t>
            </a:r>
            <a:endParaRPr sz="2400" b="0" dirty="0">
              <a:latin typeface="Avenir Next" panose="020B0503020202020204" pitchFamily="34" charset="0"/>
              <a:cs typeface="Spacer" pitchFamily="2"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21" presetClass="entr" presetSubtype="1"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wheel(1)">
                                      <p:cBhvr>
                                        <p:cTn id="10"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37"/>
          <p:cNvSpPr txBox="1"/>
          <p:nvPr/>
        </p:nvSpPr>
        <p:spPr>
          <a:xfrm>
            <a:off x="8726008" y="495721"/>
            <a:ext cx="6931984" cy="141577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solidFill>
                  <a:srgbClr val="232B35"/>
                </a:solidFill>
                <a:latin typeface="Roboto"/>
                <a:ea typeface="Roboto"/>
                <a:cs typeface="Roboto"/>
                <a:sym typeface="Roboto"/>
              </a:defRPr>
            </a:lvl1pPr>
          </a:lstStyle>
          <a:p>
            <a:pPr algn="ctr"/>
            <a:r>
              <a:rPr lang="en-US" sz="8000" dirty="0">
                <a:latin typeface="Avenir Next" panose="020B0503020202020204" pitchFamily="34" charset="0"/>
                <a:cs typeface="Spacer" pitchFamily="2" charset="0"/>
              </a:rPr>
              <a:t>Background</a:t>
            </a:r>
            <a:endParaRPr sz="8000" dirty="0">
              <a:latin typeface="Avenir Next" panose="020B0503020202020204" pitchFamily="34" charset="0"/>
              <a:cs typeface="Spacer" pitchFamily="2" charset="0"/>
            </a:endParaRPr>
          </a:p>
        </p:txBody>
      </p:sp>
      <p:sp>
        <p:nvSpPr>
          <p:cNvPr id="2" name="Rectangle 1">
            <a:extLst>
              <a:ext uri="{FF2B5EF4-FFF2-40B4-BE49-F238E27FC236}">
                <a16:creationId xmlns:a16="http://schemas.microsoft.com/office/drawing/2014/main" id="{DBB3BCB4-172E-2E47-81C9-DC001B8F7FDA}"/>
              </a:ext>
            </a:extLst>
          </p:cNvPr>
          <p:cNvSpPr/>
          <p:nvPr/>
        </p:nvSpPr>
        <p:spPr>
          <a:xfrm>
            <a:off x="826300" y="6535287"/>
            <a:ext cx="5324936" cy="584775"/>
          </a:xfrm>
          <a:prstGeom prst="rect">
            <a:avLst/>
          </a:prstGeom>
        </p:spPr>
        <p:txBody>
          <a:bodyPr wrap="square">
            <a:spAutoFit/>
          </a:bodyPr>
          <a:lstStyle/>
          <a:p>
            <a:pPr algn="l" rtl="1">
              <a:defRPr sz="2400" b="1">
                <a:solidFill>
                  <a:srgbClr val="222C35"/>
                </a:solidFill>
                <a:latin typeface="Roboto"/>
                <a:ea typeface="Roboto"/>
                <a:cs typeface="Roboto"/>
                <a:sym typeface="Roboto"/>
              </a:defRPr>
            </a:pPr>
            <a:r>
              <a:rPr lang="en-US" sz="3200" dirty="0">
                <a:latin typeface="Avenir Next" panose="020B0503020202020204" pitchFamily="34" charset="0"/>
                <a:cs typeface="Spacer" pitchFamily="2" charset="0"/>
              </a:rPr>
              <a:t>Table Tennis in Israel:</a:t>
            </a:r>
            <a:endParaRPr lang="he-IL" sz="3200" dirty="0">
              <a:latin typeface="Avenir Next" panose="020B0503020202020204" pitchFamily="34" charset="0"/>
              <a:cs typeface="Spacer" pitchFamily="2" charset="0"/>
            </a:endParaRPr>
          </a:p>
        </p:txBody>
      </p:sp>
      <p:pic>
        <p:nvPicPr>
          <p:cNvPr id="8" name="Picture 7">
            <a:extLst>
              <a:ext uri="{FF2B5EF4-FFF2-40B4-BE49-F238E27FC236}">
                <a16:creationId xmlns:a16="http://schemas.microsoft.com/office/drawing/2014/main" id="{87F06FAD-19B6-CE4B-880E-BC7109710A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4315" y="6533508"/>
            <a:ext cx="8036755" cy="6311196"/>
          </a:xfrm>
          <a:prstGeom prst="rect">
            <a:avLst/>
          </a:prstGeom>
        </p:spPr>
      </p:pic>
      <p:pic>
        <p:nvPicPr>
          <p:cNvPr id="10" name="Picture 9">
            <a:extLst>
              <a:ext uri="{FF2B5EF4-FFF2-40B4-BE49-F238E27FC236}">
                <a16:creationId xmlns:a16="http://schemas.microsoft.com/office/drawing/2014/main" id="{E487F2E8-94AE-AD4C-9E5C-4DEAE2D05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14152" y="6535287"/>
            <a:ext cx="7643548" cy="6370663"/>
          </a:xfrm>
          <a:prstGeom prst="rect">
            <a:avLst/>
          </a:prstGeom>
        </p:spPr>
      </p:pic>
      <p:sp>
        <p:nvSpPr>
          <p:cNvPr id="9" name="TextBox 8">
            <a:extLst>
              <a:ext uri="{FF2B5EF4-FFF2-40B4-BE49-F238E27FC236}">
                <a16:creationId xmlns:a16="http://schemas.microsoft.com/office/drawing/2014/main" id="{BB30A0C8-EAC7-E845-89BC-F26403950CE0}"/>
              </a:ext>
            </a:extLst>
          </p:cNvPr>
          <p:cNvSpPr txBox="1"/>
          <p:nvPr/>
        </p:nvSpPr>
        <p:spPr>
          <a:xfrm>
            <a:off x="6778752" y="2487710"/>
            <a:ext cx="10826496" cy="363176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We both come from different</a:t>
            </a:r>
            <a:r>
              <a:rPr kumimoji="0" lang="en-US" sz="3200" u="none" strike="noStrike" cap="none" spc="0" normalizeH="0" dirty="0">
                <a:ln>
                  <a:noFill/>
                </a:ln>
                <a:solidFill>
                  <a:srgbClr val="000000"/>
                </a:solidFill>
                <a:effectLst/>
                <a:uFillTx/>
                <a:latin typeface="Avenir Next" panose="020B0503020202020204" pitchFamily="34" charset="0"/>
                <a:cs typeface="Spacer" pitchFamily="2" charset="0"/>
                <a:sym typeface="Calibri"/>
              </a:rPr>
              <a:t> but similar sports,</a:t>
            </a:r>
          </a:p>
          <a:p>
            <a:pPr marL="0" marR="0" indent="0" algn="ctr" defTabSz="1828800" rtl="0" fontAlgn="auto" latinLnBrk="0" hangingPunct="0">
              <a:lnSpc>
                <a:spcPct val="100000"/>
              </a:lnSpc>
              <a:spcBef>
                <a:spcPts val="0"/>
              </a:spcBef>
              <a:spcAft>
                <a:spcPts val="0"/>
              </a:spcAft>
              <a:buClrTx/>
              <a:buSzTx/>
              <a:buFontTx/>
              <a:buNone/>
              <a:tabLst/>
            </a:pPr>
            <a:r>
              <a:rPr lang="en-US" sz="3200" baseline="0" dirty="0">
                <a:latin typeface="Avenir Next" panose="020B0503020202020204" pitchFamily="34" charset="0"/>
                <a:cs typeface="Spacer" pitchFamily="2" charset="0"/>
              </a:rPr>
              <a:t>With</a:t>
            </a:r>
            <a:r>
              <a:rPr lang="en-US" sz="3200" dirty="0">
                <a:latin typeface="Avenir Next" panose="020B0503020202020204" pitchFamily="34" charset="0"/>
                <a:cs typeface="Spacer" pitchFamily="2" charset="0"/>
              </a:rPr>
              <a:t> less budget than most popular sports in Israel.</a:t>
            </a:r>
          </a:p>
          <a:p>
            <a:pPr marL="0" marR="0" indent="0" algn="ctr" defTabSz="18288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Therefore</a:t>
            </a:r>
            <a:r>
              <a:rPr kumimoji="0" lang="en-US" sz="3200" u="none" strike="noStrike" cap="none" spc="0" normalizeH="0" dirty="0">
                <a:ln>
                  <a:noFill/>
                </a:ln>
                <a:solidFill>
                  <a:srgbClr val="000000"/>
                </a:solidFill>
                <a:effectLst/>
                <a:uFillTx/>
                <a:latin typeface="Avenir Next" panose="020B0503020202020204" pitchFamily="34" charset="0"/>
                <a:cs typeface="Spacer" pitchFamily="2" charset="0"/>
                <a:sym typeface="Calibri"/>
              </a:rPr>
              <a:t> there isn’t enough data and statistics over the internet and we thought that with this assignment we can improve that.</a:t>
            </a:r>
          </a:p>
          <a:p>
            <a:pPr marL="0" marR="0" indent="0" algn="ctr" defTabSz="1828800" rtl="0" fontAlgn="auto" latinLnBrk="0" hangingPunct="0">
              <a:lnSpc>
                <a:spcPct val="100000"/>
              </a:lnSpc>
              <a:spcBef>
                <a:spcPts val="0"/>
              </a:spcBef>
              <a:spcAft>
                <a:spcPts val="0"/>
              </a:spcAft>
              <a:buClrTx/>
              <a:buSzTx/>
              <a:buFontTx/>
              <a:buNone/>
              <a:tabLst/>
            </a:pPr>
            <a:r>
              <a:rPr lang="en-US" sz="3200" baseline="0" dirty="0">
                <a:latin typeface="Avenir Next" panose="020B0503020202020204" pitchFamily="34" charset="0"/>
                <a:cs typeface="Spacer" pitchFamily="2" charset="0"/>
              </a:rPr>
              <a:t>As</a:t>
            </a:r>
            <a:r>
              <a:rPr lang="en-US" sz="3200" dirty="0">
                <a:latin typeface="Avenir Next" panose="020B0503020202020204" pitchFamily="34" charset="0"/>
                <a:cs typeface="Spacer" pitchFamily="2" charset="0"/>
              </a:rPr>
              <a:t> a players we wanted to figure out if and how we can determine a match outcome.</a:t>
            </a:r>
            <a:endParaRPr kumimoji="0" lang="en-IL" sz="3200"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p:txBody>
      </p:sp>
      <p:sp>
        <p:nvSpPr>
          <p:cNvPr id="11" name="TextBox 39">
            <a:extLst>
              <a:ext uri="{FF2B5EF4-FFF2-40B4-BE49-F238E27FC236}">
                <a16:creationId xmlns:a16="http://schemas.microsoft.com/office/drawing/2014/main" id="{791E9CD6-2119-0E4B-89DF-DE18A0524A72}"/>
              </a:ext>
            </a:extLst>
          </p:cNvPr>
          <p:cNvSpPr txBox="1"/>
          <p:nvPr/>
        </p:nvSpPr>
        <p:spPr>
          <a:xfrm>
            <a:off x="826299" y="7181308"/>
            <a:ext cx="5324934" cy="572464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a:defRPr sz="2400" b="1">
                <a:solidFill>
                  <a:srgbClr val="222C35"/>
                </a:solidFill>
                <a:latin typeface="Roboto"/>
                <a:ea typeface="Roboto"/>
                <a:cs typeface="Roboto"/>
                <a:sym typeface="Roboto"/>
              </a:defRPr>
            </a:pPr>
            <a:r>
              <a:rPr lang="en-US" i="1" dirty="0">
                <a:latin typeface="Avenir Next" panose="020B0503020202020204" pitchFamily="34" charset="0"/>
                <a:cs typeface="Spacer" pitchFamily="2" charset="0"/>
              </a:rPr>
              <a:t>Small sport, growing over time,</a:t>
            </a:r>
          </a:p>
          <a:p>
            <a:pPr algn="l">
              <a:defRPr sz="2400" b="1">
                <a:solidFill>
                  <a:srgbClr val="222C35"/>
                </a:solidFill>
                <a:latin typeface="Roboto"/>
                <a:ea typeface="Roboto"/>
                <a:cs typeface="Roboto"/>
                <a:sym typeface="Roboto"/>
              </a:defRPr>
            </a:pPr>
            <a:r>
              <a:rPr lang="en-US" i="1" dirty="0">
                <a:latin typeface="Avenir Next" panose="020B0503020202020204" pitchFamily="34" charset="0"/>
                <a:cs typeface="Spacer" pitchFamily="2" charset="0"/>
              </a:rPr>
              <a:t>With over 1200 active league players and hundreds that are non professionals.</a:t>
            </a:r>
          </a:p>
          <a:p>
            <a:pPr algn="l">
              <a:defRPr sz="2400" b="1">
                <a:solidFill>
                  <a:srgbClr val="222C35"/>
                </a:solidFill>
                <a:latin typeface="Roboto"/>
                <a:ea typeface="Roboto"/>
                <a:cs typeface="Roboto"/>
                <a:sym typeface="Roboto"/>
              </a:defRPr>
            </a:pPr>
            <a:endParaRPr lang="en-US" i="1" dirty="0">
              <a:latin typeface="Avenir Next" panose="020B0503020202020204" pitchFamily="34" charset="0"/>
              <a:cs typeface="Spacer" pitchFamily="2" charset="0"/>
            </a:endParaRPr>
          </a:p>
          <a:p>
            <a:pPr algn="l">
              <a:defRPr sz="2400" b="1">
                <a:solidFill>
                  <a:srgbClr val="222C35"/>
                </a:solidFill>
                <a:latin typeface="Roboto"/>
                <a:ea typeface="Roboto"/>
                <a:cs typeface="Roboto"/>
                <a:sym typeface="Roboto"/>
              </a:defRPr>
            </a:pPr>
            <a:r>
              <a:rPr lang="en-US" i="1" dirty="0">
                <a:latin typeface="Avenir Next" panose="020B0503020202020204" pitchFamily="34" charset="0"/>
                <a:cs typeface="Spacer" pitchFamily="2" charset="0"/>
              </a:rPr>
              <a:t>In the past the sport was managed through several companies but today there is only one main organization that has all the necessary data on this sport.</a:t>
            </a:r>
          </a:p>
          <a:p>
            <a:pPr algn="l">
              <a:defRPr sz="2400" b="1">
                <a:solidFill>
                  <a:srgbClr val="222C35"/>
                </a:solidFill>
                <a:latin typeface="Roboto"/>
                <a:ea typeface="Roboto"/>
                <a:cs typeface="Roboto"/>
                <a:sym typeface="Roboto"/>
              </a:defRPr>
            </a:pPr>
            <a:endParaRPr lang="en-US" i="1" dirty="0">
              <a:latin typeface="Avenir Next" panose="020B0503020202020204" pitchFamily="34" charset="0"/>
              <a:cs typeface="Spacer" pitchFamily="2" charset="0"/>
            </a:endParaRPr>
          </a:p>
          <a:p>
            <a:pPr algn="l">
              <a:defRPr sz="2400" b="1">
                <a:solidFill>
                  <a:srgbClr val="222C35"/>
                </a:solidFill>
                <a:latin typeface="Roboto"/>
                <a:ea typeface="Roboto"/>
                <a:cs typeface="Roboto"/>
                <a:sym typeface="Roboto"/>
              </a:defRPr>
            </a:pPr>
            <a:r>
              <a:rPr lang="en-US" i="1" dirty="0">
                <a:latin typeface="Avenir Next" panose="020B0503020202020204" pitchFamily="34" charset="0"/>
                <a:cs typeface="Spacer" pitchFamily="2" charset="0"/>
              </a:rPr>
              <a:t>Examples of professional events:</a:t>
            </a:r>
          </a:p>
          <a:p>
            <a:pPr algn="l">
              <a:defRPr sz="2400" b="1">
                <a:solidFill>
                  <a:srgbClr val="222C35"/>
                </a:solidFill>
                <a:latin typeface="Roboto"/>
                <a:ea typeface="Roboto"/>
                <a:cs typeface="Roboto"/>
                <a:sym typeface="Roboto"/>
              </a:defRPr>
            </a:pPr>
            <a:r>
              <a:rPr lang="en-US" i="1" dirty="0">
                <a:latin typeface="Avenir Next" panose="020B0503020202020204" pitchFamily="34" charset="0"/>
                <a:cs typeface="Spacer" pitchFamily="2" charset="0"/>
              </a:rPr>
              <a:t>Super league, regional competitions etc...</a:t>
            </a:r>
          </a:p>
          <a:p>
            <a:pPr algn="l">
              <a:defRPr sz="2400" b="1">
                <a:solidFill>
                  <a:srgbClr val="222C35"/>
                </a:solidFill>
                <a:latin typeface="Roboto"/>
                <a:ea typeface="Roboto"/>
                <a:cs typeface="Roboto"/>
                <a:sym typeface="Roboto"/>
              </a:defRPr>
            </a:pPr>
            <a:endParaRPr lang="he-IL" i="1" dirty="0">
              <a:latin typeface="Avenir Next" panose="020B0503020202020204" pitchFamily="34" charset="0"/>
              <a:cs typeface="Spacer" pitchFamily="2"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p:bldP spid="9"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7A049A1E-BE92-2D45-A0CA-86A55BE182A3}"/>
              </a:ext>
            </a:extLst>
          </p:cNvPr>
          <p:cNvSpPr/>
          <p:nvPr/>
        </p:nvSpPr>
        <p:spPr>
          <a:xfrm>
            <a:off x="-39390" y="-22869"/>
            <a:ext cx="24440357" cy="13853665"/>
          </a:xfrm>
          <a:prstGeom prst="rect">
            <a:avLst/>
          </a:prstGeom>
          <a:gradFill>
            <a:gsLst>
              <a:gs pos="0">
                <a:schemeClr val="accent5">
                  <a:alpha val="12396"/>
                </a:schemeClr>
              </a:gs>
              <a:gs pos="100000">
                <a:schemeClr val="accent1">
                  <a:alpha val="87000"/>
                </a:schemeClr>
              </a:gs>
            </a:gsLst>
            <a:lin ang="3240000" scaled="0"/>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9220" name="Picture 4">
            <a:extLst>
              <a:ext uri="{FF2B5EF4-FFF2-40B4-BE49-F238E27FC236}">
                <a16:creationId xmlns:a16="http://schemas.microsoft.com/office/drawing/2014/main" id="{E12E0571-E5ED-BA44-A1B3-69388A067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868" y="7635625"/>
            <a:ext cx="7223579" cy="47614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D8B02B-4E1A-BD45-B1C4-BAEDAE9D2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0208" y="2974725"/>
            <a:ext cx="4660900" cy="4660900"/>
          </a:xfrm>
          <a:prstGeom prst="rect">
            <a:avLst/>
          </a:prstGeom>
          <a:noFill/>
          <a:extLst>
            <a:ext uri="{909E8E84-426E-40DD-AFC4-6F175D3DCCD1}">
              <a14:hiddenFill xmlns:a14="http://schemas.microsoft.com/office/drawing/2010/main">
                <a:solidFill>
                  <a:srgbClr val="FFFFFF"/>
                </a:solidFill>
              </a14:hiddenFill>
            </a:ext>
          </a:extLst>
        </p:spPr>
      </p:pic>
      <p:sp>
        <p:nvSpPr>
          <p:cNvPr id="8" name="This is text and photo slide">
            <a:extLst>
              <a:ext uri="{FF2B5EF4-FFF2-40B4-BE49-F238E27FC236}">
                <a16:creationId xmlns:a16="http://schemas.microsoft.com/office/drawing/2014/main" id="{F7CFC9DD-B015-D94A-836C-20179B8708AD}"/>
              </a:ext>
            </a:extLst>
          </p:cNvPr>
          <p:cNvSpPr txBox="1"/>
          <p:nvPr/>
        </p:nvSpPr>
        <p:spPr>
          <a:xfrm>
            <a:off x="9841906" y="2198050"/>
            <a:ext cx="4677763"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marL="0" marR="0" indent="0" algn="ctr" defTabSz="1828800" rtl="1" fontAlgn="auto" latinLnBrk="0" hangingPunct="0">
              <a:lnSpc>
                <a:spcPct val="100000"/>
              </a:lnSpc>
              <a:spcBef>
                <a:spcPts val="0"/>
              </a:spcBef>
              <a:spcAft>
                <a:spcPts val="0"/>
              </a:spcAft>
              <a:buClrTx/>
              <a:buSzTx/>
              <a:buFontTx/>
              <a:buNone/>
              <a:tabLst/>
            </a:pPr>
            <a:r>
              <a:rPr lang="en-US" sz="1800" b="0" dirty="0">
                <a:latin typeface="Avenir Next" panose="020B0503020202020204" pitchFamily="34" charset="0"/>
                <a:cs typeface="Spacer" pitchFamily="2" charset="0"/>
              </a:rPr>
              <a:t>More likely to win when you have the points advantage</a:t>
            </a:r>
            <a:endParaRPr sz="1800" b="0" dirty="0">
              <a:latin typeface="Avenir Next" panose="020B0503020202020204" pitchFamily="34" charset="0"/>
              <a:cs typeface="Spacer" pitchFamily="2" charset="0"/>
            </a:endParaRPr>
          </a:p>
        </p:txBody>
      </p:sp>
    </p:spTree>
    <p:extLst>
      <p:ext uri="{BB962C8B-B14F-4D97-AF65-F5344CB8AC3E}">
        <p14:creationId xmlns:p14="http://schemas.microsoft.com/office/powerpoint/2010/main" val="31180558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heel(1)">
                                      <p:cBhvr>
                                        <p:cTn id="7" dur="2000"/>
                                        <p:tgtEl>
                                          <p:spTgt spid="9220"/>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his is your first text slide"/>
          <p:cNvSpPr txBox="1"/>
          <p:nvPr/>
        </p:nvSpPr>
        <p:spPr>
          <a:xfrm>
            <a:off x="8500424" y="3552491"/>
            <a:ext cx="13930214" cy="35086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12000" b="1">
                <a:solidFill>
                  <a:srgbClr val="222B35"/>
                </a:solidFill>
                <a:latin typeface="Roboto"/>
                <a:ea typeface="Roboto"/>
                <a:cs typeface="Roboto"/>
                <a:sym typeface="Roboto"/>
              </a:defRPr>
            </a:lvl1pPr>
          </a:lstStyle>
          <a:p>
            <a:r>
              <a:rPr lang="en-US" sz="7200" b="0" dirty="0">
                <a:latin typeface="Avenir Next" panose="020B0503020202020204" pitchFamily="34" charset="0"/>
                <a:cs typeface="Spacer" pitchFamily="2" charset="0"/>
              </a:rPr>
              <a:t>Can we predict the outcome of a given match between two players?</a:t>
            </a:r>
            <a:endParaRPr sz="7200" b="0" dirty="0">
              <a:latin typeface="Avenir Next" panose="020B0503020202020204" pitchFamily="34" charset="0"/>
              <a:cs typeface="Spacer" pitchFamily="2" charset="0"/>
            </a:endParaRPr>
          </a:p>
        </p:txBody>
      </p:sp>
      <p:sp>
        <p:nvSpPr>
          <p:cNvPr id="115" name="Subtitle Demo Text"/>
          <p:cNvSpPr txBox="1"/>
          <p:nvPr/>
        </p:nvSpPr>
        <p:spPr>
          <a:xfrm>
            <a:off x="8622443" y="2752274"/>
            <a:ext cx="6253283" cy="800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4000" b="1">
                <a:gradFill flip="none" rotWithShape="1">
                  <a:gsLst>
                    <a:gs pos="0">
                      <a:srgbClr val="4C99F9"/>
                    </a:gs>
                    <a:gs pos="100000">
                      <a:srgbClr val="88DDD0"/>
                    </a:gs>
                  </a:gsLst>
                  <a:lin ang="21114992" scaled="0"/>
                </a:gradFill>
                <a:latin typeface="Roboto"/>
                <a:ea typeface="Roboto"/>
                <a:cs typeface="Roboto"/>
                <a:sym typeface="Roboto"/>
              </a:defRPr>
            </a:lvl1pPr>
          </a:lstStyle>
          <a:p>
            <a:r>
              <a:rPr lang="en-US" b="0" i="1" dirty="0">
                <a:gradFill flip="none" rotWithShape="1">
                  <a:gsLst>
                    <a:gs pos="0">
                      <a:schemeClr val="accent1"/>
                    </a:gs>
                    <a:gs pos="100000">
                      <a:schemeClr val="accent5"/>
                    </a:gs>
                  </a:gsLst>
                  <a:lin ang="21114992" scaled="0"/>
                </a:gradFill>
                <a:latin typeface="Avenir Next" panose="020B0503020202020204" pitchFamily="34" charset="0"/>
                <a:cs typeface="Spacer" pitchFamily="2" charset="0"/>
              </a:rPr>
              <a:t>So our main question is</a:t>
            </a:r>
            <a:endParaRPr b="0" i="1" dirty="0">
              <a:gradFill flip="none" rotWithShape="1">
                <a:gsLst>
                  <a:gs pos="0">
                    <a:schemeClr val="accent1"/>
                  </a:gs>
                  <a:gs pos="100000">
                    <a:schemeClr val="accent5"/>
                  </a:gs>
                </a:gsLst>
                <a:lin ang="21114992" scaled="0"/>
              </a:gradFill>
              <a:latin typeface="Avenir Next" panose="020B0503020202020204" pitchFamily="34" charset="0"/>
              <a:cs typeface="Spacer" pitchFamily="2" charset="0"/>
            </a:endParaRPr>
          </a:p>
        </p:txBody>
      </p:sp>
      <p:pic>
        <p:nvPicPr>
          <p:cNvPr id="32" name="Picture 31">
            <a:extLst>
              <a:ext uri="{FF2B5EF4-FFF2-40B4-BE49-F238E27FC236}">
                <a16:creationId xmlns:a16="http://schemas.microsoft.com/office/drawing/2014/main" id="{FF632864-DAE3-3249-9EE5-B04E1B85C035}"/>
              </a:ext>
            </a:extLst>
          </p:cNvPr>
          <p:cNvPicPr>
            <a:picLocks noChangeAspect="1"/>
          </p:cNvPicPr>
          <p:nvPr/>
        </p:nvPicPr>
        <p:blipFill rotWithShape="1">
          <a:blip r:embed="rId3">
            <a:alphaModFix amt="43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594" t="84" r="47104" b="1198"/>
          <a:stretch/>
        </p:blipFill>
        <p:spPr>
          <a:xfrm>
            <a:off x="-154497" y="0"/>
            <a:ext cx="9061499" cy="13771960"/>
          </a:xfrm>
          <a:custGeom>
            <a:avLst/>
            <a:gdLst>
              <a:gd name="connsiteX0" fmla="*/ 0 w 9061499"/>
              <a:gd name="connsiteY0" fmla="*/ 0 h 13771960"/>
              <a:gd name="connsiteX1" fmla="*/ 1393019 w 9061499"/>
              <a:gd name="connsiteY1" fmla="*/ 0 h 13771960"/>
              <a:gd name="connsiteX2" fmla="*/ 8204568 w 9061499"/>
              <a:gd name="connsiteY2" fmla="*/ 6811383 h 13771960"/>
              <a:gd name="connsiteX3" fmla="*/ 8949866 w 9061499"/>
              <a:gd name="connsiteY3" fmla="*/ 7692532 h 13771960"/>
              <a:gd name="connsiteX4" fmla="*/ 8949866 w 9061499"/>
              <a:gd name="connsiteY4" fmla="*/ 8700563 h 13771960"/>
              <a:gd name="connsiteX5" fmla="*/ 8204568 w 9061499"/>
              <a:gd name="connsiteY5" fmla="*/ 9581076 h 13771960"/>
              <a:gd name="connsiteX6" fmla="*/ 4013876 w 9061499"/>
              <a:gd name="connsiteY6" fmla="*/ 13771960 h 13771960"/>
              <a:gd name="connsiteX7" fmla="*/ 0 w 9061499"/>
              <a:gd name="connsiteY7" fmla="*/ 13771960 h 1377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1499" h="13771960">
                <a:moveTo>
                  <a:pt x="0" y="0"/>
                </a:moveTo>
                <a:lnTo>
                  <a:pt x="1393019" y="0"/>
                </a:lnTo>
                <a:lnTo>
                  <a:pt x="8204568" y="6811383"/>
                </a:lnTo>
                <a:cubicBezTo>
                  <a:pt x="8610948" y="7218165"/>
                  <a:pt x="8855097" y="7461724"/>
                  <a:pt x="8949866" y="7692532"/>
                </a:cubicBezTo>
                <a:cubicBezTo>
                  <a:pt x="9098711" y="8011965"/>
                  <a:pt x="9098711" y="8380492"/>
                  <a:pt x="8949866" y="8700563"/>
                </a:cubicBezTo>
                <a:cubicBezTo>
                  <a:pt x="8855097" y="8930734"/>
                  <a:pt x="8610948" y="9174931"/>
                  <a:pt x="8204568" y="9581076"/>
                </a:cubicBezTo>
                <a:lnTo>
                  <a:pt x="4013876" y="13771960"/>
                </a:lnTo>
                <a:lnTo>
                  <a:pt x="0" y="13771960"/>
                </a:lnTo>
                <a:close/>
              </a:path>
            </a:pathLst>
          </a:custGeom>
          <a:gradFill>
            <a:gsLst>
              <a:gs pos="0">
                <a:schemeClr val="accent5">
                  <a:alpha val="88336"/>
                </a:schemeClr>
              </a:gs>
              <a:gs pos="100000">
                <a:schemeClr val="accent1">
                  <a:alpha val="87000"/>
                </a:schemeClr>
              </a:gs>
            </a:gsLst>
            <a:path path="circle">
              <a:fillToRect l="100000" t="100000"/>
            </a:path>
          </a:grad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down)">
                                      <p:cBhvr>
                                        <p:cTn id="7" dur="500"/>
                                        <p:tgtEl>
                                          <p:spTgt spid="1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ipe(down)">
                                      <p:cBhvr>
                                        <p:cTn id="1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28179"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11266" name="Picture 2" descr="Machine learning free icon">
            <a:extLst>
              <a:ext uri="{FF2B5EF4-FFF2-40B4-BE49-F238E27FC236}">
                <a16:creationId xmlns:a16="http://schemas.microsoft.com/office/drawing/2014/main" id="{60E22944-EE60-B747-87BA-6B55B4412169}"/>
              </a:ext>
            </a:extLst>
          </p:cNvPr>
          <p:cNvPicPr>
            <a:picLocks noChangeAspect="1" noChangeArrowheads="1"/>
          </p:cNvPicPr>
          <p:nvPr/>
        </p:nvPicPr>
        <p:blipFill>
          <a:blip r:embed="rId2">
            <a:duotone>
              <a:schemeClr val="accent4">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8940799" y="3652763"/>
            <a:ext cx="6502400" cy="6502400"/>
          </a:xfrm>
          <a:prstGeom prst="rect">
            <a:avLst/>
          </a:prstGeom>
          <a:noFill/>
          <a:extLst>
            <a:ext uri="{909E8E84-426E-40DD-AFC4-6F175D3DCCD1}">
              <a14:hiddenFill xmlns:a14="http://schemas.microsoft.com/office/drawing/2010/main">
                <a:solidFill>
                  <a:srgbClr val="FFFFFF"/>
                </a:solidFill>
              </a14:hiddenFill>
            </a:ext>
          </a:extLst>
        </p:spPr>
      </p:pic>
      <p:sp>
        <p:nvSpPr>
          <p:cNvPr id="7" name="Section Name">
            <a:extLst>
              <a:ext uri="{FF2B5EF4-FFF2-40B4-BE49-F238E27FC236}">
                <a16:creationId xmlns:a16="http://schemas.microsoft.com/office/drawing/2014/main" id="{29098F85-3DA2-4643-9832-826EF04FFA88}"/>
              </a:ext>
            </a:extLst>
          </p:cNvPr>
          <p:cNvSpPr txBox="1"/>
          <p:nvPr/>
        </p:nvSpPr>
        <p:spPr>
          <a:xfrm>
            <a:off x="4642574" y="5888301"/>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rPr>
              <a:t>Machine Learning</a:t>
            </a:r>
            <a:endParaRPr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endParaRPr>
          </a:p>
        </p:txBody>
      </p:sp>
    </p:spTree>
    <p:extLst>
      <p:ext uri="{BB962C8B-B14F-4D97-AF65-F5344CB8AC3E}">
        <p14:creationId xmlns:p14="http://schemas.microsoft.com/office/powerpoint/2010/main" val="13593445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5615474" y="421981"/>
            <a:ext cx="16212766" cy="166199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marL="0" marR="0" indent="0" algn="l" defTabSz="1828800" fontAlgn="auto" latinLnBrk="0" hangingPunct="0">
              <a:lnSpc>
                <a:spcPct val="100000"/>
              </a:lnSpc>
              <a:spcBef>
                <a:spcPts val="0"/>
              </a:spcBef>
              <a:spcAft>
                <a:spcPts val="0"/>
              </a:spcAft>
              <a:buClrTx/>
              <a:buSzTx/>
              <a:buFontTx/>
              <a:buNone/>
              <a:tabLst/>
            </a:pPr>
            <a:r>
              <a:rPr lang="en-US" sz="4800" b="0" dirty="0">
                <a:latin typeface="Avenir Next" panose="020B0503020202020204" pitchFamily="34" charset="0"/>
                <a:cs typeface="Spacer" pitchFamily="2" charset="0"/>
              </a:rPr>
              <a:t>So is there any way, based on what we presented earlier to determine the outcome of a given match</a:t>
            </a:r>
            <a:endParaRPr sz="4800" b="0" dirty="0">
              <a:latin typeface="Avenir Next" panose="020B0503020202020204" pitchFamily="34"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5615474" y="9679103"/>
            <a:ext cx="13862621" cy="1292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dirty="0">
                <a:latin typeface="Avenir Next" panose="020B0503020202020204" pitchFamily="34" charset="0"/>
                <a:cs typeface="Spacer" pitchFamily="2" charset="0"/>
              </a:rPr>
              <a:t>We left the relevant columns for our model and the label column is will player1 will win</a:t>
            </a:r>
            <a:endParaRPr lang="he-IL" dirty="0">
              <a:latin typeface="Avenir Next" panose="020B0503020202020204" pitchFamily="34" charset="0"/>
              <a:cs typeface="Spacer" pitchFamily="2" charset="0"/>
            </a:endParaRPr>
          </a:p>
        </p:txBody>
      </p:sp>
      <p:pic>
        <p:nvPicPr>
          <p:cNvPr id="12294" name="Picture 6">
            <a:extLst>
              <a:ext uri="{FF2B5EF4-FFF2-40B4-BE49-F238E27FC236}">
                <a16:creationId xmlns:a16="http://schemas.microsoft.com/office/drawing/2014/main" id="{F0248A40-CB0C-DD44-B284-B8AF6AA62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474" y="2083135"/>
            <a:ext cx="10555862" cy="732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041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4"/>
                                        </p:tgtEl>
                                        <p:attrNameLst>
                                          <p:attrName>style.visibility</p:attrName>
                                        </p:attrNameLst>
                                      </p:cBhvr>
                                      <p:to>
                                        <p:strVal val="visible"/>
                                      </p:to>
                                    </p:set>
                                    <p:anim calcmode="lin" valueType="num">
                                      <p:cBhvr additive="base">
                                        <p:cTn id="11" dur="500" fill="hold"/>
                                        <p:tgtEl>
                                          <p:spTgt spid="12294"/>
                                        </p:tgtEl>
                                        <p:attrNameLst>
                                          <p:attrName>ppt_x</p:attrName>
                                        </p:attrNameLst>
                                      </p:cBhvr>
                                      <p:tavLst>
                                        <p:tav tm="0">
                                          <p:val>
                                            <p:strVal val="#ppt_x"/>
                                          </p:val>
                                        </p:tav>
                                        <p:tav tm="100000">
                                          <p:val>
                                            <p:strVal val="#ppt_x"/>
                                          </p:val>
                                        </p:tav>
                                      </p:tavLst>
                                    </p:anim>
                                    <p:anim calcmode="lin" valueType="num">
                                      <p:cBhvr additive="base">
                                        <p:cTn id="12" dur="500" fill="hold"/>
                                        <p:tgtEl>
                                          <p:spTgt spid="122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740558" y="947273"/>
            <a:ext cx="16212766" cy="166199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marL="0" marR="0" indent="0" algn="l" defTabSz="1828800" fontAlgn="auto" latinLnBrk="0" hangingPunct="0">
              <a:lnSpc>
                <a:spcPct val="100000"/>
              </a:lnSpc>
              <a:spcBef>
                <a:spcPts val="0"/>
              </a:spcBef>
              <a:spcAft>
                <a:spcPts val="0"/>
              </a:spcAft>
              <a:buClrTx/>
              <a:buSzTx/>
              <a:buFontTx/>
              <a:buNone/>
              <a:tabLst/>
            </a:pPr>
            <a:r>
              <a:rPr lang="en-US" sz="4800" b="0" dirty="0">
                <a:latin typeface="Avenir Next" panose="020B0503020202020204" pitchFamily="34" charset="0"/>
                <a:cs typeface="Spacer" pitchFamily="2" charset="0"/>
              </a:rPr>
              <a:t>The first model we used:</a:t>
            </a:r>
            <a:endParaRPr lang="he-IL" sz="4800" b="0" dirty="0">
              <a:latin typeface="Avenir Next" panose="020B0503020202020204" pitchFamily="34" charset="0"/>
              <a:cs typeface="Spacer" pitchFamily="2" charset="0"/>
            </a:endParaRPr>
          </a:p>
          <a:p>
            <a:pPr marL="0" marR="0" indent="0" algn="l" defTabSz="1828800" fontAlgn="auto" latinLnBrk="0" hangingPunct="0">
              <a:lnSpc>
                <a:spcPct val="100000"/>
              </a:lnSpc>
              <a:spcBef>
                <a:spcPts val="0"/>
              </a:spcBef>
              <a:spcAft>
                <a:spcPts val="0"/>
              </a:spcAft>
              <a:buClrTx/>
              <a:buSzTx/>
              <a:buFontTx/>
              <a:buNone/>
              <a:tabLst/>
            </a:pPr>
            <a:r>
              <a:rPr lang="en-US" sz="4800" b="0" dirty="0">
                <a:latin typeface="Avenir Next" panose="020B0503020202020204" pitchFamily="34" charset="0"/>
                <a:cs typeface="Spacer" pitchFamily="2" charset="0"/>
              </a:rPr>
              <a:t>Logistic Regression</a:t>
            </a:r>
            <a:endParaRPr sz="4800" b="0" dirty="0">
              <a:latin typeface="Avenir Next" panose="020B0503020202020204" pitchFamily="34"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740558" y="2609264"/>
            <a:ext cx="7681236" cy="147732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The model gave a nice result of 76% accuracy but we wanted to know if we can improve our model</a:t>
            </a:r>
            <a:endParaRPr lang="he-IL" sz="2800" dirty="0">
              <a:latin typeface="Avenir Next" panose="020B0503020202020204" pitchFamily="34" charset="0"/>
              <a:cs typeface="Spacer" pitchFamily="2" charset="0"/>
            </a:endParaRPr>
          </a:p>
        </p:txBody>
      </p:sp>
      <p:pic>
        <p:nvPicPr>
          <p:cNvPr id="14338" name="Picture 2">
            <a:extLst>
              <a:ext uri="{FF2B5EF4-FFF2-40B4-BE49-F238E27FC236}">
                <a16:creationId xmlns:a16="http://schemas.microsoft.com/office/drawing/2014/main" id="{44796766-72BD-6B43-A7D0-5D20984FC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9738" y="1225347"/>
            <a:ext cx="9921585" cy="11563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71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down)">
                                      <p:cBhvr>
                                        <p:cTn id="13"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2013425" y="421981"/>
            <a:ext cx="16212766" cy="166199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marL="0" marR="0" indent="0" algn="l" defTabSz="1828800" fontAlgn="auto" latinLnBrk="0" hangingPunct="0">
              <a:lnSpc>
                <a:spcPct val="100000"/>
              </a:lnSpc>
              <a:spcBef>
                <a:spcPts val="0"/>
              </a:spcBef>
              <a:spcAft>
                <a:spcPts val="0"/>
              </a:spcAft>
              <a:buClrTx/>
              <a:buSzTx/>
              <a:buFontTx/>
              <a:buNone/>
              <a:tabLst/>
            </a:pPr>
            <a:r>
              <a:rPr lang="en-US" sz="4800" b="0" dirty="0">
                <a:latin typeface="Avenir Next" panose="020B0503020202020204" pitchFamily="34" charset="0"/>
                <a:cs typeface="Spacer" pitchFamily="2" charset="0"/>
              </a:rPr>
              <a:t>The second model we used:</a:t>
            </a:r>
            <a:endParaRPr lang="he-IL" sz="4800" b="0" dirty="0">
              <a:latin typeface="Avenir Next" panose="020B0503020202020204" pitchFamily="34" charset="0"/>
              <a:cs typeface="Spacer" pitchFamily="2" charset="0"/>
            </a:endParaRPr>
          </a:p>
          <a:p>
            <a:pPr marL="0" marR="0" indent="0" algn="l" defTabSz="1828800" fontAlgn="auto" latinLnBrk="0" hangingPunct="0">
              <a:lnSpc>
                <a:spcPct val="100000"/>
              </a:lnSpc>
              <a:spcBef>
                <a:spcPts val="0"/>
              </a:spcBef>
              <a:spcAft>
                <a:spcPts val="0"/>
              </a:spcAft>
              <a:buClrTx/>
              <a:buSzTx/>
              <a:buFontTx/>
              <a:buNone/>
              <a:tabLst/>
            </a:pPr>
            <a:r>
              <a:rPr lang="en-US" sz="4800" b="0" dirty="0">
                <a:latin typeface="Avenir Next" panose="020B0503020202020204" pitchFamily="34" charset="0"/>
                <a:cs typeface="Spacer" pitchFamily="2" charset="0"/>
              </a:rPr>
              <a:t>Random Forest</a:t>
            </a:r>
            <a:endParaRPr sz="4800" b="0" dirty="0">
              <a:latin typeface="Avenir Next" panose="020B0503020202020204" pitchFamily="34"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2013425" y="2113157"/>
            <a:ext cx="7681236" cy="320087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After some tests we found out that the home column is not preforming well in our model because of the fact that many games are played under the condition of “Neutral” field, so we merged the points column into one and removed the home columns and this is the dataframe we created:</a:t>
            </a:r>
            <a:endParaRPr lang="he-IL" sz="2800" dirty="0">
              <a:latin typeface="Avenir Next" panose="020B0503020202020204" pitchFamily="34" charset="0"/>
              <a:cs typeface="Spacer" pitchFamily="2" charset="0"/>
            </a:endParaRPr>
          </a:p>
        </p:txBody>
      </p:sp>
      <p:pic>
        <p:nvPicPr>
          <p:cNvPr id="16386" name="Picture 2">
            <a:extLst>
              <a:ext uri="{FF2B5EF4-FFF2-40B4-BE49-F238E27FC236}">
                <a16:creationId xmlns:a16="http://schemas.microsoft.com/office/drawing/2014/main" id="{0DC60444-E1C5-9B40-9261-78971626E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425" y="5572760"/>
            <a:ext cx="6641831" cy="60300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BD45EC-943A-4F48-AAE6-6B9397FDBE20}"/>
              </a:ext>
            </a:extLst>
          </p:cNvPr>
          <p:cNvSpPr txBox="1"/>
          <p:nvPr/>
        </p:nvSpPr>
        <p:spPr>
          <a:xfrm>
            <a:off x="13328646" y="1181276"/>
            <a:ext cx="7681236"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Here the model predicted correctly 80% of the outcomes which is amazing</a:t>
            </a:r>
          </a:p>
        </p:txBody>
      </p:sp>
      <p:pic>
        <p:nvPicPr>
          <p:cNvPr id="2050" name="Picture 2">
            <a:extLst>
              <a:ext uri="{FF2B5EF4-FFF2-40B4-BE49-F238E27FC236}">
                <a16:creationId xmlns:a16="http://schemas.microsoft.com/office/drawing/2014/main" id="{46385565-C542-754F-BED6-CAABF1DB2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8646" y="2306617"/>
            <a:ext cx="7308633" cy="957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712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animEffect transition="in" filter="wipe(down)">
                                      <p:cBhvr>
                                        <p:cTn id="13" dur="500"/>
                                        <p:tgtEl>
                                          <p:spTgt spid="163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wipe(down)">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13284292" y="449725"/>
            <a:ext cx="7681236" cy="10464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We tried a different approach with the logistic regression model but it didn’t preform as well</a:t>
            </a:r>
            <a:endParaRPr lang="he-IL" sz="2800" dirty="0">
              <a:latin typeface="Avenir Next" panose="020B0503020202020204" pitchFamily="34" charset="0"/>
              <a:cs typeface="Spacer" pitchFamily="2" charset="0"/>
            </a:endParaRPr>
          </a:p>
        </p:txBody>
      </p:sp>
      <p:pic>
        <p:nvPicPr>
          <p:cNvPr id="18434" name="Picture 2">
            <a:extLst>
              <a:ext uri="{FF2B5EF4-FFF2-40B4-BE49-F238E27FC236}">
                <a16:creationId xmlns:a16="http://schemas.microsoft.com/office/drawing/2014/main" id="{ECA6F895-D255-1140-87E9-09D7D9370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4292" y="1653702"/>
            <a:ext cx="9847454" cy="77821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72EE01-C817-8E4F-B146-ABCE9FE5F680}"/>
              </a:ext>
            </a:extLst>
          </p:cNvPr>
          <p:cNvSpPr txBox="1"/>
          <p:nvPr/>
        </p:nvSpPr>
        <p:spPr>
          <a:xfrm>
            <a:off x="1763688" y="294080"/>
            <a:ext cx="9847453" cy="190821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In addition we tried another 2 different models:</a:t>
            </a:r>
          </a:p>
          <a:p>
            <a:pPr marL="0" marR="0" indent="0" algn="l" defTabSz="1828800"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cs typeface="Spacer" pitchFamily="2" charset="0"/>
              </a:rPr>
              <a:t>SVM and Adaptive Boost, which took a lot of energy from the computer and time, and yet gave us less satisfying results.</a:t>
            </a:r>
            <a:endParaRPr lang="he-IL" sz="2800" dirty="0">
              <a:latin typeface="Avenir Next" panose="020B0503020202020204" pitchFamily="34" charset="0"/>
              <a:cs typeface="Spacer" pitchFamily="2" charset="0"/>
            </a:endParaRPr>
          </a:p>
        </p:txBody>
      </p:sp>
      <p:pic>
        <p:nvPicPr>
          <p:cNvPr id="18436" name="Picture 4">
            <a:extLst>
              <a:ext uri="{FF2B5EF4-FFF2-40B4-BE49-F238E27FC236}">
                <a16:creationId xmlns:a16="http://schemas.microsoft.com/office/drawing/2014/main" id="{2D36C305-64FD-4B46-A080-3203E65C2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854" y="2318933"/>
            <a:ext cx="8134312" cy="507735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6835379-9455-704A-9211-2677667BC5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2082" y="7782836"/>
            <a:ext cx="8947525" cy="56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543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4"/>
                                        </p:tgtEl>
                                        <p:attrNameLst>
                                          <p:attrName>style.visibility</p:attrName>
                                        </p:attrNameLst>
                                      </p:cBhvr>
                                      <p:to>
                                        <p:strVal val="visible"/>
                                      </p:to>
                                    </p:set>
                                    <p:anim calcmode="lin" valueType="num">
                                      <p:cBhvr additive="base">
                                        <p:cTn id="11" dur="500" fill="hold"/>
                                        <p:tgtEl>
                                          <p:spTgt spid="18434"/>
                                        </p:tgtEl>
                                        <p:attrNameLst>
                                          <p:attrName>ppt_x</p:attrName>
                                        </p:attrNameLst>
                                      </p:cBhvr>
                                      <p:tavLst>
                                        <p:tav tm="0">
                                          <p:val>
                                            <p:strVal val="#ppt_x"/>
                                          </p:val>
                                        </p:tav>
                                        <p:tav tm="100000">
                                          <p:val>
                                            <p:strVal val="#ppt_x"/>
                                          </p:val>
                                        </p:tav>
                                      </p:tavLst>
                                    </p:anim>
                                    <p:anim calcmode="lin" valueType="num">
                                      <p:cBhvr additive="base">
                                        <p:cTn id="12"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436"/>
                                        </p:tgtEl>
                                        <p:attrNameLst>
                                          <p:attrName>style.visibility</p:attrName>
                                        </p:attrNameLst>
                                      </p:cBhvr>
                                      <p:to>
                                        <p:strVal val="visible"/>
                                      </p:to>
                                    </p:set>
                                    <p:anim calcmode="lin" valueType="num">
                                      <p:cBhvr additive="base">
                                        <p:cTn id="21" dur="500" fill="hold"/>
                                        <p:tgtEl>
                                          <p:spTgt spid="18436"/>
                                        </p:tgtEl>
                                        <p:attrNameLst>
                                          <p:attrName>ppt_x</p:attrName>
                                        </p:attrNameLst>
                                      </p:cBhvr>
                                      <p:tavLst>
                                        <p:tav tm="0">
                                          <p:val>
                                            <p:strVal val="#ppt_x"/>
                                          </p:val>
                                        </p:tav>
                                        <p:tav tm="100000">
                                          <p:val>
                                            <p:strVal val="#ppt_x"/>
                                          </p:val>
                                        </p:tav>
                                      </p:tavLst>
                                    </p:anim>
                                    <p:anim calcmode="lin" valueType="num">
                                      <p:cBhvr additive="base">
                                        <p:cTn id="22" dur="500" fill="hold"/>
                                        <p:tgtEl>
                                          <p:spTgt spid="184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438"/>
                                        </p:tgtEl>
                                        <p:attrNameLst>
                                          <p:attrName>style.visibility</p:attrName>
                                        </p:attrNameLst>
                                      </p:cBhvr>
                                      <p:to>
                                        <p:strVal val="visible"/>
                                      </p:to>
                                    </p:set>
                                    <p:anim calcmode="lin" valueType="num">
                                      <p:cBhvr additive="base">
                                        <p:cTn id="25" dur="500" fill="hold"/>
                                        <p:tgtEl>
                                          <p:spTgt spid="18438"/>
                                        </p:tgtEl>
                                        <p:attrNameLst>
                                          <p:attrName>ppt_x</p:attrName>
                                        </p:attrNameLst>
                                      </p:cBhvr>
                                      <p:tavLst>
                                        <p:tav tm="0">
                                          <p:val>
                                            <p:strVal val="#ppt_x"/>
                                          </p:val>
                                        </p:tav>
                                        <p:tav tm="100000">
                                          <p:val>
                                            <p:strVal val="#ppt_x"/>
                                          </p:val>
                                        </p:tav>
                                      </p:tavLst>
                                    </p:anim>
                                    <p:anim calcmode="lin" valueType="num">
                                      <p:cBhvr additive="base">
                                        <p:cTn id="26"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p:cNvSpPr/>
          <p:nvPr/>
        </p:nvSpPr>
        <p:spPr>
          <a:xfrm>
            <a:off x="0" y="0"/>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4" name="Online Media 3" descr="פרויקט גמר - חיזוי מנצח">
            <a:hlinkClick r:id="" action="ppaction://media"/>
            <a:extLst>
              <a:ext uri="{FF2B5EF4-FFF2-40B4-BE49-F238E27FC236}">
                <a16:creationId xmlns:a16="http://schemas.microsoft.com/office/drawing/2014/main" id="{1DB81192-9B0A-E147-B26A-E50E57539963}"/>
              </a:ext>
            </a:extLst>
          </p:cNvPr>
          <p:cNvPicPr>
            <a:picLocks noRot="1" noChangeAspect="1"/>
          </p:cNvPicPr>
          <p:nvPr>
            <a:videoFile r:link="rId1"/>
          </p:nvPr>
        </p:nvPicPr>
        <p:blipFill>
          <a:blip r:embed="rId3"/>
          <a:stretch>
            <a:fillRect/>
          </a:stretch>
        </p:blipFill>
        <p:spPr>
          <a:xfrm>
            <a:off x="4734242" y="4854910"/>
            <a:ext cx="14915515" cy="8427266"/>
          </a:xfrm>
          <a:prstGeom prst="rect">
            <a:avLst/>
          </a:prstGeom>
        </p:spPr>
      </p:pic>
      <p:sp>
        <p:nvSpPr>
          <p:cNvPr id="6" name="TextBox 5">
            <a:extLst>
              <a:ext uri="{FF2B5EF4-FFF2-40B4-BE49-F238E27FC236}">
                <a16:creationId xmlns:a16="http://schemas.microsoft.com/office/drawing/2014/main" id="{B0EC9AF3-CA7C-4446-A48F-9273090693E8}"/>
              </a:ext>
            </a:extLst>
          </p:cNvPr>
          <p:cNvSpPr txBox="1"/>
          <p:nvPr/>
        </p:nvSpPr>
        <p:spPr>
          <a:xfrm>
            <a:off x="4066778" y="431364"/>
            <a:ext cx="16306800" cy="406264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rPr>
              <a:t>Eventually we found out that the best model for this data is Random Forest</a:t>
            </a:r>
          </a:p>
          <a:p>
            <a:pPr marL="0" marR="0" indent="0" algn="ctr" defTabSz="1828800" rtl="1"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rPr>
              <a:t>We have decided to not submit the project as is, and create an interactive application that will be using all of what we achieved earlier in order to predict a future match.</a:t>
            </a:r>
          </a:p>
          <a:p>
            <a:pPr marL="0" marR="0" indent="0" algn="ctr" defTabSz="1828800" rtl="1" fontAlgn="auto" latinLnBrk="0" hangingPunct="0">
              <a:lnSpc>
                <a:spcPct val="100000"/>
              </a:lnSpc>
              <a:spcBef>
                <a:spcPts val="0"/>
              </a:spcBef>
              <a:spcAft>
                <a:spcPts val="0"/>
              </a:spcAft>
              <a:buClrTx/>
              <a:buSzTx/>
              <a:buFontTx/>
              <a:buNone/>
              <a:tabLst/>
            </a:pPr>
            <a:endParaRPr kumimoji="0" lang="en-US" sz="2800" u="none" strike="noStrike" cap="none" spc="0" normalizeH="0" baseline="0" dirty="0">
              <a:ln>
                <a:noFill/>
              </a:ln>
              <a:solidFill>
                <a:srgbClr val="000000"/>
              </a:solidFill>
              <a:effectLst/>
              <a:uFillTx/>
              <a:latin typeface="Avenir Next" panose="020B0503020202020204" pitchFamily="34" charset="0"/>
              <a:sym typeface="Calibri"/>
            </a:endParaRPr>
          </a:p>
          <a:p>
            <a:pPr marL="0" marR="0" indent="0" algn="ctr" defTabSz="1828800" rtl="1"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rPr>
              <a:t>We exported our model and with previous knowledge of web development we made an amazing application (currently local) that allows the user to select a player from the top 200</a:t>
            </a:r>
          </a:p>
          <a:p>
            <a:pPr marL="0" marR="0" indent="0" algn="ctr" defTabSz="1828800" rtl="1" fontAlgn="auto" latinLnBrk="0" hangingPunct="0">
              <a:lnSpc>
                <a:spcPct val="100000"/>
              </a:lnSpc>
              <a:spcBef>
                <a:spcPts val="0"/>
              </a:spcBef>
              <a:spcAft>
                <a:spcPts val="0"/>
              </a:spcAft>
              <a:buClrTx/>
              <a:buSzTx/>
              <a:buFontTx/>
              <a:buNone/>
              <a:tabLst/>
            </a:pPr>
            <a:r>
              <a:rPr kumimoji="0" lang="en-US" sz="2800" u="none" strike="noStrike" cap="none" spc="0" normalizeH="0" baseline="0" dirty="0">
                <a:ln>
                  <a:noFill/>
                </a:ln>
                <a:solidFill>
                  <a:srgbClr val="000000"/>
                </a:solidFill>
                <a:effectLst/>
                <a:uFillTx/>
                <a:latin typeface="Avenir Next" panose="020B0503020202020204" pitchFamily="34" charset="0"/>
                <a:sym typeface="Calibri"/>
              </a:rPr>
              <a:t>And with the machine learning model we exported it will be able to determine the outcome of a future game.</a:t>
            </a:r>
          </a:p>
          <a:p>
            <a:pPr marL="0" marR="0" indent="0" algn="ctr" defTabSz="1828800" rtl="1" fontAlgn="auto" latinLnBrk="0" hangingPunct="0">
              <a:lnSpc>
                <a:spcPct val="100000"/>
              </a:lnSpc>
              <a:spcBef>
                <a:spcPts val="0"/>
              </a:spcBef>
              <a:spcAft>
                <a:spcPts val="0"/>
              </a:spcAft>
              <a:buClrTx/>
              <a:buSzTx/>
              <a:buFontTx/>
              <a:buNone/>
              <a:tabLst/>
            </a:pPr>
            <a:r>
              <a:rPr lang="en-US" sz="2800" dirty="0">
                <a:latin typeface="Avenir Next" panose="020B0503020202020204" pitchFamily="34" charset="0"/>
              </a:rPr>
              <a:t>Here is a demonstration of the app, you can also go to the app’s GitHub page and try for yourself.</a:t>
            </a:r>
            <a:endParaRPr kumimoji="0" lang="en-IL" sz="2800" u="none" strike="noStrike" cap="none" spc="0" normalizeH="0" baseline="0" dirty="0">
              <a:ln>
                <a:noFill/>
              </a:ln>
              <a:solidFill>
                <a:srgbClr val="000000"/>
              </a:solidFill>
              <a:effectLst/>
              <a:uFillTx/>
              <a:latin typeface="Avenir Next" panose="020B0503020202020204" pitchFamily="34" charset="0"/>
              <a:sym typeface="Calibri"/>
            </a:endParaRPr>
          </a:p>
        </p:txBody>
      </p:sp>
    </p:spTree>
    <p:extLst>
      <p:ext uri="{BB962C8B-B14F-4D97-AF65-F5344CB8AC3E}">
        <p14:creationId xmlns:p14="http://schemas.microsoft.com/office/powerpoint/2010/main" val="21348119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p:cNvSpPr/>
          <p:nvPr/>
        </p:nvSpPr>
        <p:spPr>
          <a:xfrm>
            <a:off x="0" y="0"/>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6" name="TextBox 5">
            <a:extLst>
              <a:ext uri="{FF2B5EF4-FFF2-40B4-BE49-F238E27FC236}">
                <a16:creationId xmlns:a16="http://schemas.microsoft.com/office/drawing/2014/main" id="{B0EC9AF3-CA7C-4446-A48F-9273090693E8}"/>
              </a:ext>
            </a:extLst>
          </p:cNvPr>
          <p:cNvSpPr txBox="1"/>
          <p:nvPr/>
        </p:nvSpPr>
        <p:spPr>
          <a:xfrm>
            <a:off x="5451039" y="950127"/>
            <a:ext cx="13481920" cy="16619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lang="en-US" sz="3200" dirty="0">
                <a:latin typeface="Avenir Next" panose="020B0503020202020204" pitchFamily="34" charset="0"/>
              </a:rPr>
              <a:t>The app contains a Flask server, HTML CSS and </a:t>
            </a:r>
            <a:r>
              <a:rPr lang="en-US" sz="3200" dirty="0" err="1">
                <a:latin typeface="Avenir Next" panose="020B0503020202020204" pitchFamily="34" charset="0"/>
              </a:rPr>
              <a:t>Javascript</a:t>
            </a:r>
            <a:r>
              <a:rPr lang="en-US" sz="3200" dirty="0">
                <a:latin typeface="Avenir Next" panose="020B0503020202020204" pitchFamily="34" charset="0"/>
              </a:rPr>
              <a:t>,</a:t>
            </a:r>
          </a:p>
          <a:p>
            <a:pPr marL="0" marR="0" indent="0" algn="ctr" defTabSz="1828800" rtl="1" fontAlgn="auto" latinLnBrk="0" hangingPunct="0">
              <a:lnSpc>
                <a:spcPct val="100000"/>
              </a:lnSpc>
              <a:spcBef>
                <a:spcPts val="0"/>
              </a:spcBef>
              <a:spcAft>
                <a:spcPts val="0"/>
              </a:spcAft>
              <a:buClrTx/>
              <a:buSzTx/>
              <a:buFontTx/>
              <a:buNone/>
              <a:tabLst/>
            </a:pPr>
            <a:r>
              <a:rPr lang="en-US" sz="3200" dirty="0">
                <a:latin typeface="Avenir Next" panose="020B0503020202020204" pitchFamily="34" charset="0"/>
              </a:rPr>
              <a:t>Also all of the images were achieved by crawling through each player page and downloading them </a:t>
            </a:r>
            <a:endParaRPr kumimoji="0" lang="en-IL" sz="3200" u="none" strike="noStrike" cap="none" spc="0" normalizeH="0" baseline="0" dirty="0">
              <a:ln>
                <a:noFill/>
              </a:ln>
              <a:solidFill>
                <a:srgbClr val="000000"/>
              </a:solidFill>
              <a:effectLst/>
              <a:uFillTx/>
              <a:latin typeface="Avenir Next" panose="020B0503020202020204" pitchFamily="34" charset="0"/>
              <a:ea typeface="+mj-ea"/>
              <a:cs typeface="+mj-cs"/>
              <a:sym typeface="Calibri"/>
            </a:endParaRPr>
          </a:p>
        </p:txBody>
      </p:sp>
      <p:pic>
        <p:nvPicPr>
          <p:cNvPr id="3074" name="Picture 2">
            <a:extLst>
              <a:ext uri="{FF2B5EF4-FFF2-40B4-BE49-F238E27FC236}">
                <a16:creationId xmlns:a16="http://schemas.microsoft.com/office/drawing/2014/main" id="{239FE1B3-27D8-B943-8871-EBD83ABB2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926" y="3554937"/>
            <a:ext cx="12782145" cy="424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952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28179"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4098" name="Picture 2" descr="Letters Background posted by Christopher Cunningham">
            <a:extLst>
              <a:ext uri="{FF2B5EF4-FFF2-40B4-BE49-F238E27FC236}">
                <a16:creationId xmlns:a16="http://schemas.microsoft.com/office/drawing/2014/main" id="{0A254FD2-4FFE-9F4F-9144-3F1AF6B0D24B}"/>
              </a:ext>
            </a:extLst>
          </p:cNvPr>
          <p:cNvPicPr>
            <a:picLocks noChangeAspect="1" noChangeArrowheads="1"/>
          </p:cNvPicPr>
          <p:nvPr/>
        </p:nvPicPr>
        <p:blipFill rotWithShape="1">
          <a:blip r:embed="rId3">
            <a:duotone>
              <a:schemeClr val="accent5">
                <a:shade val="45000"/>
                <a:satMod val="135000"/>
              </a:schemeClr>
              <a:prstClr val="white"/>
            </a:duotone>
            <a:alphaModFix amt="20000"/>
            <a:extLst>
              <a:ext uri="{28A0092B-C50C-407E-A947-70E740481C1C}">
                <a14:useLocalDpi xmlns:a14="http://schemas.microsoft.com/office/drawing/2010/main" val="0"/>
              </a:ext>
            </a:extLst>
          </a:blip>
          <a:srcRect t="22244" b="21873"/>
          <a:stretch/>
        </p:blipFill>
        <p:spPr bwMode="auto">
          <a:xfrm>
            <a:off x="-28179" y="-22870"/>
            <a:ext cx="24790400" cy="13853665"/>
          </a:xfrm>
          <a:prstGeom prst="rect">
            <a:avLst/>
          </a:prstGeom>
          <a:noFill/>
          <a:extLst>
            <a:ext uri="{909E8E84-426E-40DD-AFC4-6F175D3DCCD1}">
              <a14:hiddenFill xmlns:a14="http://schemas.microsoft.com/office/drawing/2010/main">
                <a:solidFill>
                  <a:srgbClr val="FFFFFF"/>
                </a:solidFill>
              </a14:hiddenFill>
            </a:ext>
          </a:extLst>
        </p:spPr>
      </p:pic>
      <p:sp>
        <p:nvSpPr>
          <p:cNvPr id="7" name="Section Name">
            <a:extLst>
              <a:ext uri="{FF2B5EF4-FFF2-40B4-BE49-F238E27FC236}">
                <a16:creationId xmlns:a16="http://schemas.microsoft.com/office/drawing/2014/main" id="{29098F85-3DA2-4643-9832-826EF04FFA88}"/>
              </a:ext>
            </a:extLst>
          </p:cNvPr>
          <p:cNvSpPr txBox="1"/>
          <p:nvPr/>
        </p:nvSpPr>
        <p:spPr>
          <a:xfrm>
            <a:off x="4642574" y="5583501"/>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i="1" dirty="0">
                <a:effectLst>
                  <a:outerShdw blurRad="146543" dist="80122" dir="5400000" sx="103151" sy="103151" algn="ctr" rotWithShape="0">
                    <a:schemeClr val="tx1">
                      <a:alpha val="70658"/>
                    </a:schemeClr>
                  </a:outerShdw>
                </a:effectLst>
                <a:latin typeface="Avenir Next Medium" panose="020B0503020202020204" pitchFamily="34" charset="0"/>
                <a:ea typeface="Roboto Medium" panose="02000000000000000000" pitchFamily="2" charset="0"/>
                <a:cs typeface="Spacer" pitchFamily="2" charset="0"/>
              </a:rPr>
              <a:t>Final Words</a:t>
            </a:r>
            <a:endParaRPr i="1" dirty="0">
              <a:effectLst>
                <a:outerShdw blurRad="146543" dist="80122" dir="5400000" sx="103151" sy="103151" algn="ctr" rotWithShape="0">
                  <a:schemeClr val="tx1">
                    <a:alpha val="70658"/>
                  </a:schemeClr>
                </a:outerShdw>
              </a:effectLst>
              <a:latin typeface="Avenir Next Medium" panose="020B0503020202020204" pitchFamily="34" charset="0"/>
              <a:ea typeface="Roboto Medium" panose="02000000000000000000" pitchFamily="2" charset="0"/>
              <a:cs typeface="Spacer" pitchFamily="2" charset="0"/>
            </a:endParaRPr>
          </a:p>
        </p:txBody>
      </p:sp>
    </p:spTree>
    <p:extLst>
      <p:ext uri="{BB962C8B-B14F-4D97-AF65-F5344CB8AC3E}">
        <p14:creationId xmlns:p14="http://schemas.microsoft.com/office/powerpoint/2010/main" val="31440832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7A2AA94E-21DA-B048-932A-65ABBB56CF77}"/>
              </a:ext>
            </a:extLst>
          </p:cNvPr>
          <p:cNvSpPr/>
          <p:nvPr/>
        </p:nvSpPr>
        <p:spPr>
          <a:xfrm>
            <a:off x="2506216" y="9894698"/>
            <a:ext cx="1738411" cy="1738411"/>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latin typeface="Avenir Next" panose="020B0503020202020204" pitchFamily="34" charset="0"/>
            </a:endParaRPr>
          </a:p>
        </p:txBody>
      </p:sp>
      <p:sp>
        <p:nvSpPr>
          <p:cNvPr id="13" name="Oval 12">
            <a:extLst>
              <a:ext uri="{FF2B5EF4-FFF2-40B4-BE49-F238E27FC236}">
                <a16:creationId xmlns:a16="http://schemas.microsoft.com/office/drawing/2014/main" id="{CBBF448D-442F-5747-A9D9-C04F834EFC4D}"/>
              </a:ext>
            </a:extLst>
          </p:cNvPr>
          <p:cNvSpPr/>
          <p:nvPr/>
        </p:nvSpPr>
        <p:spPr>
          <a:xfrm>
            <a:off x="1919020" y="1572449"/>
            <a:ext cx="2605579" cy="2605579"/>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latin typeface="Avenir Next" panose="020B0503020202020204" pitchFamily="34" charset="0"/>
            </a:endParaRPr>
          </a:p>
        </p:txBody>
      </p:sp>
      <p:sp>
        <p:nvSpPr>
          <p:cNvPr id="120" name="Rounded Rectangle"/>
          <p:cNvSpPr/>
          <p:nvPr/>
        </p:nvSpPr>
        <p:spPr>
          <a:xfrm>
            <a:off x="3022600" y="2667000"/>
            <a:ext cx="18334832" cy="8448179"/>
          </a:xfrm>
          <a:prstGeom prst="roundRect">
            <a:avLst>
              <a:gd name="adj" fmla="val 15060"/>
            </a:avLst>
          </a:prstGeom>
          <a:gradFill>
            <a:gsLst>
              <a:gs pos="0">
                <a:schemeClr val="accent5"/>
              </a:gs>
              <a:gs pos="100000">
                <a:schemeClr val="accent1">
                  <a:alpha val="6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21" name="Quotation"/>
          <p:cNvSpPr txBox="1"/>
          <p:nvPr/>
        </p:nvSpPr>
        <p:spPr>
          <a:xfrm>
            <a:off x="5202624" y="4178028"/>
            <a:ext cx="13930214" cy="141577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8000" b="1">
                <a:solidFill>
                  <a:srgbClr val="FFFFFF"/>
                </a:solidFill>
                <a:latin typeface="Roboto"/>
                <a:ea typeface="Roboto"/>
                <a:cs typeface="Roboto"/>
                <a:sym typeface="Roboto"/>
              </a:defRPr>
            </a:lvl1pPr>
          </a:lstStyle>
          <a:p>
            <a:pPr algn="l" rtl="1"/>
            <a:r>
              <a:rPr lang="en-US" b="0" dirty="0">
                <a:latin typeface="Avenir Next" panose="020B0503020202020204" pitchFamily="34" charset="0"/>
                <a:cs typeface="Spacer" pitchFamily="2" charset="0"/>
              </a:rPr>
              <a:t>External Sources</a:t>
            </a:r>
            <a:endParaRPr b="0" dirty="0">
              <a:latin typeface="Avenir Next" panose="020B0503020202020204" pitchFamily="34" charset="0"/>
              <a:cs typeface="Spacer" pitchFamily="2" charset="0"/>
            </a:endParaRPr>
          </a:p>
        </p:txBody>
      </p:sp>
      <p:sp>
        <p:nvSpPr>
          <p:cNvPr id="122" name="Lorem ipsum dolor sit amet, consectetur adipiscing elit, sed do eiusmod tempor incididunt ut labore et dolore magna aliqua. Ut enim ad minim veniam, quis nostrud exercitation ullamco laboris nisi ut aliquip ex ea commodo consequat. Duis aute irure dolor "/>
          <p:cNvSpPr txBox="1"/>
          <p:nvPr/>
        </p:nvSpPr>
        <p:spPr>
          <a:xfrm>
            <a:off x="5228024" y="5879828"/>
            <a:ext cx="14105752" cy="295465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i="1">
                <a:solidFill>
                  <a:srgbClr val="FFFFFF"/>
                </a:solidFill>
                <a:latin typeface="Roboto"/>
                <a:ea typeface="Roboto"/>
                <a:cs typeface="Roboto"/>
                <a:sym typeface="Roboto"/>
              </a:defRPr>
            </a:lvl1pPr>
          </a:lstStyle>
          <a:p>
            <a:pPr marL="571500" indent="-571500" algn="l">
              <a:buFont typeface="Arial" panose="020B0604020202020204" pitchFamily="34" charset="0"/>
              <a:buChar char="•"/>
            </a:pPr>
            <a:r>
              <a:rPr lang="en-US" i="0" dirty="0">
                <a:latin typeface="Avenir Next" panose="020B0503020202020204" pitchFamily="34" charset="0"/>
                <a:cs typeface="Spacer" pitchFamily="2" charset="0"/>
              </a:rPr>
              <a:t>http://www.tttm.co.il/ - all the relevant data</a:t>
            </a:r>
            <a:endParaRPr lang="he-IL" i="0" dirty="0">
              <a:latin typeface="Avenir Next" panose="020B0503020202020204" pitchFamily="34" charset="0"/>
              <a:cs typeface="Spacer" pitchFamily="2" charset="0"/>
            </a:endParaRPr>
          </a:p>
          <a:p>
            <a:pPr marL="571500" indent="-571500" algn="l">
              <a:buFont typeface="Arial" panose="020B0604020202020204" pitchFamily="34" charset="0"/>
              <a:buChar char="•"/>
            </a:pPr>
            <a:r>
              <a:rPr lang="en-US" i="0" dirty="0">
                <a:latin typeface="Avenir Next" panose="020B0503020202020204" pitchFamily="34" charset="0"/>
                <a:cs typeface="Spacer" pitchFamily="2" charset="0"/>
              </a:rPr>
              <a:t>https://scikit-learn.org/stable/ - for the machine learning</a:t>
            </a:r>
            <a:endParaRPr lang="he-IL" i="0" dirty="0">
              <a:latin typeface="Avenir Next" panose="020B0503020202020204" pitchFamily="34" charset="0"/>
              <a:cs typeface="Spacer" pitchFamily="2" charset="0"/>
            </a:endParaRPr>
          </a:p>
          <a:p>
            <a:pPr marL="571500" indent="-571500" algn="l">
              <a:buFont typeface="Arial" panose="020B0604020202020204" pitchFamily="34" charset="0"/>
              <a:buChar char="•"/>
            </a:pPr>
            <a:r>
              <a:rPr lang="en-US" i="0" dirty="0">
                <a:latin typeface="Avenir Next" panose="020B0503020202020204" pitchFamily="34" charset="0"/>
                <a:cs typeface="Spacer" pitchFamily="2" charset="0"/>
              </a:rPr>
              <a:t>https://matplotlib.org/ - EDA</a:t>
            </a:r>
          </a:p>
          <a:p>
            <a:pPr marL="571500" indent="-571500">
              <a:buFont typeface="Arial" panose="020B0604020202020204" pitchFamily="34" charset="0"/>
              <a:buChar char="•"/>
            </a:pPr>
            <a:r>
              <a:rPr lang="en-US" i="0" dirty="0">
                <a:latin typeface="Avenir Next" panose="020B0503020202020204" pitchFamily="34" charset="0"/>
                <a:cs typeface="Spacer" pitchFamily="2" charset="0"/>
              </a:rPr>
              <a:t>www.campus.gov.il – additional help from course notebooks</a:t>
            </a:r>
            <a:endParaRPr lang="he-IL" i="0" dirty="0">
              <a:latin typeface="Avenir Next" panose="020B0503020202020204" pitchFamily="34" charset="0"/>
              <a:cs typeface="Spacer" pitchFamily="2" charset="0"/>
            </a:endParaRPr>
          </a:p>
          <a:p>
            <a:pPr algn="l"/>
            <a:endParaRPr lang="en-IL" i="0" dirty="0">
              <a:solidFill>
                <a:schemeClr val="bg1"/>
              </a:solidFill>
              <a:latin typeface="Avenir Next" panose="020B0503020202020204" pitchFamily="34" charset="0"/>
              <a:cs typeface="Spacer" pitchFamily="2" charset="0"/>
            </a:endParaRPr>
          </a:p>
        </p:txBody>
      </p:sp>
      <p:sp>
        <p:nvSpPr>
          <p:cNvPr id="123" name="Graphic 32"/>
          <p:cNvSpPr/>
          <p:nvPr/>
        </p:nvSpPr>
        <p:spPr>
          <a:xfrm>
            <a:off x="3617515" y="3313112"/>
            <a:ext cx="1887142" cy="1192610"/>
          </a:xfrm>
          <a:custGeom>
            <a:avLst/>
            <a:gdLst/>
            <a:ahLst/>
            <a:cxnLst>
              <a:cxn ang="0">
                <a:pos x="wd2" y="hd2"/>
              </a:cxn>
              <a:cxn ang="5400000">
                <a:pos x="wd2" y="hd2"/>
              </a:cxn>
              <a:cxn ang="10800000">
                <a:pos x="wd2" y="hd2"/>
              </a:cxn>
              <a:cxn ang="16200000">
                <a:pos x="wd2" y="hd2"/>
              </a:cxn>
            </a:cxnLst>
            <a:rect l="0" t="0" r="r" b="b"/>
            <a:pathLst>
              <a:path w="21600" h="21600" extrusionOk="0">
                <a:moveTo>
                  <a:pt x="12628" y="0"/>
                </a:moveTo>
                <a:cubicBezTo>
                  <a:pt x="11846" y="0"/>
                  <a:pt x="11211" y="1004"/>
                  <a:pt x="11211" y="2243"/>
                </a:cubicBezTo>
                <a:lnTo>
                  <a:pt x="11211" y="5226"/>
                </a:lnTo>
                <a:cubicBezTo>
                  <a:pt x="11211" y="6464"/>
                  <a:pt x="11846" y="7468"/>
                  <a:pt x="12628" y="7468"/>
                </a:cubicBezTo>
                <a:lnTo>
                  <a:pt x="14009" y="7468"/>
                </a:lnTo>
                <a:cubicBezTo>
                  <a:pt x="13880" y="8824"/>
                  <a:pt x="13408" y="10039"/>
                  <a:pt x="12701" y="10832"/>
                </a:cubicBezTo>
                <a:cubicBezTo>
                  <a:pt x="12513" y="11069"/>
                  <a:pt x="12470" y="11492"/>
                  <a:pt x="12601" y="11810"/>
                </a:cubicBezTo>
                <a:lnTo>
                  <a:pt x="13110" y="13075"/>
                </a:lnTo>
                <a:cubicBezTo>
                  <a:pt x="13253" y="13426"/>
                  <a:pt x="13547" y="13525"/>
                  <a:pt x="13769" y="13298"/>
                </a:cubicBezTo>
                <a:cubicBezTo>
                  <a:pt x="13779" y="13287"/>
                  <a:pt x="13791" y="13281"/>
                  <a:pt x="13800" y="13269"/>
                </a:cubicBezTo>
                <a:cubicBezTo>
                  <a:pt x="15138" y="11762"/>
                  <a:pt x="15934" y="9320"/>
                  <a:pt x="15935" y="6721"/>
                </a:cubicBezTo>
                <a:lnTo>
                  <a:pt x="15935" y="2243"/>
                </a:lnTo>
                <a:cubicBezTo>
                  <a:pt x="15935" y="1004"/>
                  <a:pt x="15301" y="0"/>
                  <a:pt x="14518" y="0"/>
                </a:cubicBezTo>
                <a:lnTo>
                  <a:pt x="12628" y="0"/>
                </a:lnTo>
                <a:close/>
                <a:moveTo>
                  <a:pt x="18293" y="0"/>
                </a:moveTo>
                <a:cubicBezTo>
                  <a:pt x="17510" y="0"/>
                  <a:pt x="16880" y="1004"/>
                  <a:pt x="16880" y="2243"/>
                </a:cubicBezTo>
                <a:lnTo>
                  <a:pt x="16880" y="5233"/>
                </a:lnTo>
                <a:cubicBezTo>
                  <a:pt x="16880" y="6471"/>
                  <a:pt x="17510" y="7476"/>
                  <a:pt x="18293" y="7476"/>
                </a:cubicBezTo>
                <a:lnTo>
                  <a:pt x="19674" y="7476"/>
                </a:lnTo>
                <a:cubicBezTo>
                  <a:pt x="19545" y="8831"/>
                  <a:pt x="19072" y="10046"/>
                  <a:pt x="18366" y="10840"/>
                </a:cubicBezTo>
                <a:cubicBezTo>
                  <a:pt x="18178" y="11076"/>
                  <a:pt x="18135" y="11499"/>
                  <a:pt x="18266" y="11817"/>
                </a:cubicBezTo>
                <a:lnTo>
                  <a:pt x="18775" y="13075"/>
                </a:lnTo>
                <a:cubicBezTo>
                  <a:pt x="18781" y="13091"/>
                  <a:pt x="18790" y="13110"/>
                  <a:pt x="18797" y="13125"/>
                </a:cubicBezTo>
                <a:cubicBezTo>
                  <a:pt x="18957" y="13458"/>
                  <a:pt x="19255" y="13522"/>
                  <a:pt x="19465" y="13269"/>
                </a:cubicBezTo>
                <a:cubicBezTo>
                  <a:pt x="20803" y="11761"/>
                  <a:pt x="21599" y="9320"/>
                  <a:pt x="21600" y="6721"/>
                </a:cubicBezTo>
                <a:lnTo>
                  <a:pt x="21600" y="2243"/>
                </a:lnTo>
                <a:cubicBezTo>
                  <a:pt x="21600" y="1004"/>
                  <a:pt x="20965" y="0"/>
                  <a:pt x="20183" y="0"/>
                </a:cubicBezTo>
                <a:lnTo>
                  <a:pt x="18293" y="0"/>
                </a:lnTo>
                <a:close/>
                <a:moveTo>
                  <a:pt x="2489" y="8180"/>
                </a:moveTo>
                <a:cubicBezTo>
                  <a:pt x="2368" y="8154"/>
                  <a:pt x="2240" y="8204"/>
                  <a:pt x="2135" y="8331"/>
                </a:cubicBezTo>
                <a:cubicBezTo>
                  <a:pt x="797" y="9839"/>
                  <a:pt x="1" y="12272"/>
                  <a:pt x="0" y="14872"/>
                </a:cubicBezTo>
                <a:lnTo>
                  <a:pt x="0" y="19357"/>
                </a:lnTo>
                <a:cubicBezTo>
                  <a:pt x="0" y="20596"/>
                  <a:pt x="635" y="21600"/>
                  <a:pt x="1417" y="21600"/>
                </a:cubicBezTo>
                <a:lnTo>
                  <a:pt x="3307" y="21600"/>
                </a:lnTo>
                <a:cubicBezTo>
                  <a:pt x="4090" y="21600"/>
                  <a:pt x="4724" y="20596"/>
                  <a:pt x="4724" y="19357"/>
                </a:cubicBezTo>
                <a:lnTo>
                  <a:pt x="4724" y="16367"/>
                </a:lnTo>
                <a:cubicBezTo>
                  <a:pt x="4724" y="15129"/>
                  <a:pt x="4090" y="14124"/>
                  <a:pt x="3307" y="14124"/>
                </a:cubicBezTo>
                <a:lnTo>
                  <a:pt x="1926" y="14124"/>
                </a:lnTo>
                <a:cubicBezTo>
                  <a:pt x="2055" y="12767"/>
                  <a:pt x="2527" y="11555"/>
                  <a:pt x="3234" y="10760"/>
                </a:cubicBezTo>
                <a:cubicBezTo>
                  <a:pt x="3422" y="10524"/>
                  <a:pt x="3465" y="10101"/>
                  <a:pt x="3334" y="9783"/>
                </a:cubicBezTo>
                <a:lnTo>
                  <a:pt x="2825" y="8518"/>
                </a:lnTo>
                <a:cubicBezTo>
                  <a:pt x="2819" y="8501"/>
                  <a:pt x="2810" y="8490"/>
                  <a:pt x="2803" y="8475"/>
                </a:cubicBezTo>
                <a:cubicBezTo>
                  <a:pt x="2723" y="8308"/>
                  <a:pt x="2611" y="8206"/>
                  <a:pt x="2489" y="8180"/>
                </a:cubicBezTo>
                <a:close/>
                <a:moveTo>
                  <a:pt x="8009" y="8187"/>
                </a:moveTo>
                <a:cubicBezTo>
                  <a:pt x="7947" y="8204"/>
                  <a:pt x="7887" y="8238"/>
                  <a:pt x="7831" y="8295"/>
                </a:cubicBezTo>
                <a:cubicBezTo>
                  <a:pt x="7821" y="8305"/>
                  <a:pt x="7814" y="8319"/>
                  <a:pt x="7804" y="8331"/>
                </a:cubicBezTo>
                <a:cubicBezTo>
                  <a:pt x="6466" y="9838"/>
                  <a:pt x="5671" y="12273"/>
                  <a:pt x="5669" y="14872"/>
                </a:cubicBezTo>
                <a:lnTo>
                  <a:pt x="5669" y="19357"/>
                </a:lnTo>
                <a:cubicBezTo>
                  <a:pt x="5669" y="20596"/>
                  <a:pt x="6304" y="21600"/>
                  <a:pt x="7086" y="21600"/>
                </a:cubicBezTo>
                <a:lnTo>
                  <a:pt x="8972" y="21600"/>
                </a:lnTo>
                <a:cubicBezTo>
                  <a:pt x="9754" y="21600"/>
                  <a:pt x="10389" y="20596"/>
                  <a:pt x="10389" y="19357"/>
                </a:cubicBezTo>
                <a:lnTo>
                  <a:pt x="10389" y="16367"/>
                </a:lnTo>
                <a:cubicBezTo>
                  <a:pt x="10389" y="15129"/>
                  <a:pt x="9754" y="14124"/>
                  <a:pt x="8972" y="14124"/>
                </a:cubicBezTo>
                <a:lnTo>
                  <a:pt x="7595" y="14124"/>
                </a:lnTo>
                <a:cubicBezTo>
                  <a:pt x="7724" y="12767"/>
                  <a:pt x="8196" y="11555"/>
                  <a:pt x="8903" y="10760"/>
                </a:cubicBezTo>
                <a:cubicBezTo>
                  <a:pt x="9091" y="10524"/>
                  <a:pt x="9130" y="10101"/>
                  <a:pt x="8999" y="9783"/>
                </a:cubicBezTo>
                <a:lnTo>
                  <a:pt x="8495" y="8518"/>
                </a:lnTo>
                <a:cubicBezTo>
                  <a:pt x="8387" y="8255"/>
                  <a:pt x="8192" y="8136"/>
                  <a:pt x="8009" y="8187"/>
                </a:cubicBezTo>
                <a:close/>
              </a:path>
            </a:pathLst>
          </a:custGeom>
          <a:solidFill>
            <a:srgbClr val="FFFFFF">
              <a:alpha val="23755"/>
            </a:srgbClr>
          </a:solidFill>
          <a:ln w="25400">
            <a:miter lim="400000"/>
          </a:ln>
        </p:spPr>
        <p:txBody>
          <a:bodyPr tIns="91439" bIns="91439" anchor="ctr"/>
          <a:lstStyle/>
          <a:p>
            <a:endParaRPr dirty="0">
              <a:latin typeface="Avenir Next" panose="020B0503020202020204" pitchFamily="34" charset="0"/>
            </a:endParaRPr>
          </a:p>
        </p:txBody>
      </p:sp>
      <p:sp>
        <p:nvSpPr>
          <p:cNvPr id="2" name="Oval 1">
            <a:extLst>
              <a:ext uri="{FF2B5EF4-FFF2-40B4-BE49-F238E27FC236}">
                <a16:creationId xmlns:a16="http://schemas.microsoft.com/office/drawing/2014/main" id="{F2400F11-9971-6645-B1B4-35E81FCE41F0}"/>
              </a:ext>
            </a:extLst>
          </p:cNvPr>
          <p:cNvSpPr/>
          <p:nvPr/>
        </p:nvSpPr>
        <p:spPr>
          <a:xfrm>
            <a:off x="859536" y="640080"/>
            <a:ext cx="1133856" cy="1133856"/>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latin typeface="Avenir Next" panose="020B0503020202020204" pitchFamily="34" charset="0"/>
            </a:endParaRPr>
          </a:p>
        </p:txBody>
      </p:sp>
      <p:sp>
        <p:nvSpPr>
          <p:cNvPr id="14" name="Oval 13">
            <a:extLst>
              <a:ext uri="{FF2B5EF4-FFF2-40B4-BE49-F238E27FC236}">
                <a16:creationId xmlns:a16="http://schemas.microsoft.com/office/drawing/2014/main" id="{D7FB7D38-CEB7-574C-B072-DCDF04E9E3F8}"/>
              </a:ext>
            </a:extLst>
          </p:cNvPr>
          <p:cNvSpPr/>
          <p:nvPr/>
        </p:nvSpPr>
        <p:spPr>
          <a:xfrm>
            <a:off x="19770717" y="-831643"/>
            <a:ext cx="3753747" cy="3753747"/>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latin typeface="Avenir Next" panose="020B0503020202020204" pitchFamily="34" charset="0"/>
            </a:endParaRPr>
          </a:p>
        </p:txBody>
      </p:sp>
      <p:sp>
        <p:nvSpPr>
          <p:cNvPr id="15" name="Oval 14">
            <a:extLst>
              <a:ext uri="{FF2B5EF4-FFF2-40B4-BE49-F238E27FC236}">
                <a16:creationId xmlns:a16="http://schemas.microsoft.com/office/drawing/2014/main" id="{B97DEAFC-4830-B549-8E3B-728A5FFDC298}"/>
              </a:ext>
            </a:extLst>
          </p:cNvPr>
          <p:cNvSpPr/>
          <p:nvPr/>
        </p:nvSpPr>
        <p:spPr>
          <a:xfrm>
            <a:off x="21357432" y="11049000"/>
            <a:ext cx="2023656" cy="2023656"/>
          </a:xfrm>
          <a:prstGeom prst="ellipse">
            <a:avLst/>
          </a:prstGeom>
          <a:solidFill>
            <a:schemeClr val="tx1">
              <a:lumMod val="25000"/>
              <a:lumOff val="75000"/>
              <a:alpha val="63938"/>
            </a:schemeClr>
          </a:solidFill>
          <a:ln w="25400">
            <a:miter lim="400000"/>
          </a:ln>
        </p:spPr>
        <p:txBody>
          <a:bodyPr tIns="91439" bIns="91439" rtlCol="0" anchor="ctr"/>
          <a:lstStyle/>
          <a:p>
            <a:pPr marL="0" marR="0" indent="0" algn="l" defTabSz="1828800" rtl="0" fontAlgn="auto" latinLnBrk="0" hangingPunct="0">
              <a:lnSpc>
                <a:spcPct val="100000"/>
              </a:lnSpc>
              <a:spcBef>
                <a:spcPts val="0"/>
              </a:spcBef>
              <a:spcAft>
                <a:spcPts val="0"/>
              </a:spcAft>
              <a:buClrTx/>
              <a:buSzTx/>
              <a:buFontTx/>
              <a:buNone/>
              <a:tabLst/>
            </a:pPr>
            <a:endParaRPr lang="en-IL" dirty="0">
              <a:latin typeface="Avenir Next" panose="020B0503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anim calcmode="lin" valueType="num">
                                      <p:cBhvr>
                                        <p:cTn id="8" dur="1000" fill="hold"/>
                                        <p:tgtEl>
                                          <p:spTgt spid="121"/>
                                        </p:tgtEl>
                                        <p:attrNameLst>
                                          <p:attrName>ppt_x</p:attrName>
                                        </p:attrNameLst>
                                      </p:cBhvr>
                                      <p:tavLst>
                                        <p:tav tm="0">
                                          <p:val>
                                            <p:strVal val="#ppt_x"/>
                                          </p:val>
                                        </p:tav>
                                        <p:tav tm="100000">
                                          <p:val>
                                            <p:strVal val="#ppt_x"/>
                                          </p:val>
                                        </p:tav>
                                      </p:tavLst>
                                    </p:anim>
                                    <p:anim calcmode="lin" valueType="num">
                                      <p:cBhvr>
                                        <p:cTn id="9" dur="1000" fill="hold"/>
                                        <p:tgtEl>
                                          <p:spTgt spid="1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1000"/>
                                        <p:tgtEl>
                                          <p:spTgt spid="122"/>
                                        </p:tgtEl>
                                      </p:cBhvr>
                                    </p:animEffect>
                                    <p:anim calcmode="lin" valueType="num">
                                      <p:cBhvr>
                                        <p:cTn id="13" dur="1000" fill="hold"/>
                                        <p:tgtEl>
                                          <p:spTgt spid="122"/>
                                        </p:tgtEl>
                                        <p:attrNameLst>
                                          <p:attrName>ppt_x</p:attrName>
                                        </p:attrNameLst>
                                      </p:cBhvr>
                                      <p:tavLst>
                                        <p:tav tm="0">
                                          <p:val>
                                            <p:strVal val="#ppt_x"/>
                                          </p:val>
                                        </p:tav>
                                        <p:tav tm="100000">
                                          <p:val>
                                            <p:strVal val="#ppt_x"/>
                                          </p:val>
                                        </p:tav>
                                      </p:tavLst>
                                    </p:anim>
                                    <p:anim calcmode="lin" valueType="num">
                                      <p:cBhvr>
                                        <p:cTn id="14"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39390"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1026" name="Picture 2" descr="Data Intelligence - SPI Marine">
            <a:extLst>
              <a:ext uri="{FF2B5EF4-FFF2-40B4-BE49-F238E27FC236}">
                <a16:creationId xmlns:a16="http://schemas.microsoft.com/office/drawing/2014/main" id="{76F3F389-047C-964D-A21E-9CEFB9E10452}"/>
              </a:ext>
            </a:extLst>
          </p:cNvPr>
          <p:cNvPicPr>
            <a:picLocks noChangeAspect="1" noChangeArrowheads="1"/>
          </p:cNvPicPr>
          <p:nvPr/>
        </p:nvPicPr>
        <p:blipFill>
          <a:blip r:embed="rId3">
            <a:duotone>
              <a:schemeClr val="accent3">
                <a:shade val="45000"/>
                <a:satMod val="135000"/>
              </a:schemeClr>
              <a:prstClr val="white"/>
            </a:duotone>
            <a:alphaModFix amt="32000"/>
            <a:extLst>
              <a:ext uri="{28A0092B-C50C-407E-A947-70E740481C1C}">
                <a14:useLocalDpi xmlns:a14="http://schemas.microsoft.com/office/drawing/2010/main" val="0"/>
              </a:ext>
            </a:extLst>
          </a:blip>
          <a:srcRect/>
          <a:stretch>
            <a:fillRect/>
          </a:stretch>
        </p:blipFill>
        <p:spPr bwMode="auto">
          <a:xfrm>
            <a:off x="3348934" y="-451272"/>
            <a:ext cx="16887135" cy="16887135"/>
          </a:xfrm>
          <a:prstGeom prst="rect">
            <a:avLst/>
          </a:prstGeom>
          <a:noFill/>
          <a:extLst>
            <a:ext uri="{909E8E84-426E-40DD-AFC4-6F175D3DCCD1}">
              <a14:hiddenFill xmlns:a14="http://schemas.microsoft.com/office/drawing/2010/main">
                <a:solidFill>
                  <a:srgbClr val="FFFFFF"/>
                </a:solidFill>
              </a14:hiddenFill>
            </a:ext>
          </a:extLst>
        </p:spPr>
      </p:pic>
      <p:sp>
        <p:nvSpPr>
          <p:cNvPr id="132" name="Section Name"/>
          <p:cNvSpPr txBox="1"/>
          <p:nvPr/>
        </p:nvSpPr>
        <p:spPr>
          <a:xfrm>
            <a:off x="6969968" y="5338402"/>
            <a:ext cx="10444064"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rPr>
              <a:t>Crawling</a:t>
            </a:r>
            <a:endParaRPr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ounded Rectangle"/>
          <p:cNvSpPr/>
          <p:nvPr/>
        </p:nvSpPr>
        <p:spPr>
          <a:xfrm rot="4407554">
            <a:off x="584277" y="1343763"/>
            <a:ext cx="10431909" cy="10431909"/>
          </a:xfrm>
          <a:prstGeom prst="roundRect">
            <a:avLst>
              <a:gd name="adj" fmla="val 12449"/>
            </a:avLst>
          </a:prstGeom>
          <a:gradFill>
            <a:gsLst>
              <a:gs pos="0">
                <a:schemeClr val="accent5">
                  <a:alpha val="87000"/>
                </a:schemeClr>
              </a:gs>
              <a:gs pos="99000">
                <a:schemeClr val="accent1">
                  <a:alpha val="87000"/>
                </a:schemeClr>
              </a:gs>
            </a:gsLst>
            <a:lin ang="3255681"/>
          </a:gradFill>
          <a:ln w="25400">
            <a:miter lim="400000"/>
          </a:ln>
        </p:spPr>
        <p:txBody>
          <a:bodyPr tIns="91439" bIns="91439" anchor="ctr"/>
          <a:lstStyle/>
          <a:p>
            <a:endParaRPr dirty="0">
              <a:latin typeface="Avenir Next" panose="020B0503020202020204" pitchFamily="34" charset="0"/>
            </a:endParaRPr>
          </a:p>
        </p:txBody>
      </p:sp>
      <p:sp>
        <p:nvSpPr>
          <p:cNvPr id="145" name="This is text and photo slide"/>
          <p:cNvSpPr txBox="1"/>
          <p:nvPr/>
        </p:nvSpPr>
        <p:spPr>
          <a:xfrm>
            <a:off x="13613606" y="1393016"/>
            <a:ext cx="9459219"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8000" b="1">
                <a:solidFill>
                  <a:srgbClr val="222B35"/>
                </a:solidFill>
                <a:latin typeface="Roboto"/>
                <a:ea typeface="Roboto"/>
                <a:cs typeface="Roboto"/>
                <a:sym typeface="Roboto"/>
              </a:defRPr>
            </a:lvl1pPr>
          </a:lstStyle>
          <a:p>
            <a:pPr algn="l"/>
            <a:r>
              <a:rPr lang="en-US" sz="3600" b="0" dirty="0">
                <a:latin typeface="Avenir Next" panose="020B0503020202020204" pitchFamily="34" charset="0"/>
                <a:cs typeface="Spacer" pitchFamily="2" charset="0"/>
              </a:rPr>
              <a:t>In the first part we acquired some dry data in order to get the top 300 players </a:t>
            </a:r>
            <a:endParaRPr sz="3600" b="0" dirty="0">
              <a:latin typeface="Avenir Next" panose="020B0503020202020204" pitchFamily="34" charset="0"/>
              <a:cs typeface="Spacer" pitchFamily="2" charset="0"/>
            </a:endParaRPr>
          </a:p>
        </p:txBody>
      </p:sp>
      <p:sp>
        <p:nvSpPr>
          <p:cNvPr id="146" name="Lorem ipsum dolor sit amet, consectetur adipiscing elit, sed do eiusmod tempor incididunt ut labore et dolore magna aliqua. Ut enim ad exercitation ullamco laboris nisi ut aliquip ex ea commodo consequat. reprehenderit in voluptate velit esse cillum dolo"/>
          <p:cNvSpPr txBox="1"/>
          <p:nvPr/>
        </p:nvSpPr>
        <p:spPr>
          <a:xfrm>
            <a:off x="13697382" y="5855968"/>
            <a:ext cx="8704681" cy="172354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r>
              <a:rPr lang="en-US" sz="2800" dirty="0">
                <a:latin typeface="Avenir Next" panose="020B0503020202020204" pitchFamily="34" charset="0"/>
                <a:cs typeface="Spacer" pitchFamily="2" charset="0"/>
              </a:rPr>
              <a:t>The data was taken from this link:</a:t>
            </a:r>
            <a:endParaRPr lang="he-IL" sz="2800" dirty="0">
              <a:latin typeface="Avenir Next" panose="020B0503020202020204" pitchFamily="34" charset="0"/>
              <a:cs typeface="Spacer" pitchFamily="2" charset="0"/>
            </a:endParaRPr>
          </a:p>
          <a:p>
            <a:r>
              <a:rPr lang="en-US" sz="1800" dirty="0">
                <a:latin typeface="Avenir Next" panose="020B0503020202020204" pitchFamily="34" charset="0"/>
                <a:cs typeface="Spacer" pitchFamily="2" charset="0"/>
              </a:rPr>
              <a:t>http://</a:t>
            </a:r>
            <a:r>
              <a:rPr lang="en-US" sz="1800" dirty="0" err="1">
                <a:latin typeface="Avenir Next" panose="020B0503020202020204" pitchFamily="34" charset="0"/>
                <a:cs typeface="Spacer" pitchFamily="2" charset="0"/>
              </a:rPr>
              <a:t>www.tttm.co.il</a:t>
            </a:r>
            <a:r>
              <a:rPr lang="en-US" sz="1800" dirty="0">
                <a:latin typeface="Avenir Next" panose="020B0503020202020204" pitchFamily="34" charset="0"/>
                <a:cs typeface="Spacer" pitchFamily="2" charset="0"/>
              </a:rPr>
              <a:t>/</a:t>
            </a:r>
            <a:r>
              <a:rPr lang="en-US" sz="1800" dirty="0" err="1">
                <a:latin typeface="Avenir Next" panose="020B0503020202020204" pitchFamily="34" charset="0"/>
                <a:cs typeface="Spacer" pitchFamily="2" charset="0"/>
              </a:rPr>
              <a:t>rk</a:t>
            </a:r>
            <a:r>
              <a:rPr lang="en-US" sz="1800" dirty="0">
                <a:latin typeface="Avenir Next" panose="020B0503020202020204" pitchFamily="34" charset="0"/>
                <a:cs typeface="Spacer" pitchFamily="2" charset="0"/>
              </a:rPr>
              <a:t>/MS-1/%D7%98%D7%A0%D7%99%D7%A1-%D7%A9%D7%95%D7%9C%D7%97%D7%9F-%D7%93%D7%99%D7%A8%D7%95%D7%92-%D7%92%D7%91%D7%A8%D7%99%D7%9D</a:t>
            </a:r>
            <a:endParaRPr sz="1800" dirty="0">
              <a:latin typeface="Avenir Next" panose="020B0503020202020204" pitchFamily="34" charset="0"/>
              <a:cs typeface="Spacer" pitchFamily="2" charset="0"/>
            </a:endParaRPr>
          </a:p>
        </p:txBody>
      </p:sp>
      <p:sp>
        <p:nvSpPr>
          <p:cNvPr id="148" name="Subtitle Demo Text"/>
          <p:cNvSpPr txBox="1"/>
          <p:nvPr/>
        </p:nvSpPr>
        <p:spPr>
          <a:xfrm>
            <a:off x="18000066" y="592799"/>
            <a:ext cx="5072758" cy="800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gradFill flip="none" rotWithShape="1">
                  <a:gsLst>
                    <a:gs pos="0">
                      <a:srgbClr val="4C99F9"/>
                    </a:gs>
                    <a:gs pos="100000">
                      <a:srgbClr val="88DDD0"/>
                    </a:gs>
                  </a:gsLst>
                  <a:lin ang="21114992" scaled="0"/>
                </a:gradFill>
                <a:latin typeface="Roboto"/>
                <a:ea typeface="Roboto"/>
                <a:cs typeface="Roboto"/>
                <a:sym typeface="Roboto"/>
              </a:defRPr>
            </a:lvl1pPr>
          </a:lstStyle>
          <a:p>
            <a:pPr marL="0" marR="0" indent="0" algn="l" defTabSz="1828800" rtl="1" fontAlgn="auto" latinLnBrk="0" hangingPunct="0">
              <a:lnSpc>
                <a:spcPct val="100000"/>
              </a:lnSpc>
              <a:spcBef>
                <a:spcPts val="0"/>
              </a:spcBef>
              <a:spcAft>
                <a:spcPts val="0"/>
              </a:spcAft>
              <a:buClrTx/>
              <a:buSzTx/>
              <a:buFontTx/>
              <a:buNone/>
              <a:tabLst/>
            </a:pPr>
            <a:r>
              <a:rPr lang="en-US" b="0" dirty="0">
                <a:gradFill flip="none" rotWithShape="1">
                  <a:gsLst>
                    <a:gs pos="0">
                      <a:schemeClr val="accent1"/>
                    </a:gs>
                    <a:gs pos="100000">
                      <a:schemeClr val="accent5"/>
                    </a:gs>
                  </a:gsLst>
                  <a:lin ang="21114992" scaled="0"/>
                </a:gradFill>
                <a:latin typeface="Avenir Next" panose="020B0503020202020204" pitchFamily="34" charset="0"/>
                <a:cs typeface="Spacer" pitchFamily="2" charset="0"/>
              </a:rPr>
              <a:t>Step 1:</a:t>
            </a:r>
            <a:endParaRPr b="0" dirty="0">
              <a:gradFill flip="none" rotWithShape="1">
                <a:gsLst>
                  <a:gs pos="0">
                    <a:schemeClr val="accent1"/>
                  </a:gs>
                  <a:gs pos="100000">
                    <a:schemeClr val="accent5"/>
                  </a:gs>
                </a:gsLst>
                <a:lin ang="21114992" scaled="0"/>
              </a:gradFill>
              <a:latin typeface="Avenir Next" panose="020B0503020202020204" pitchFamily="34" charset="0"/>
              <a:cs typeface="Spacer" pitchFamily="2" charset="0"/>
            </a:endParaRPr>
          </a:p>
        </p:txBody>
      </p:sp>
      <p:pic>
        <p:nvPicPr>
          <p:cNvPr id="1028" name="Picture 4">
            <a:extLst>
              <a:ext uri="{FF2B5EF4-FFF2-40B4-BE49-F238E27FC236}">
                <a16:creationId xmlns:a16="http://schemas.microsoft.com/office/drawing/2014/main" id="{05D495E9-C774-E44A-83EA-E619057C2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7382" y="7632536"/>
            <a:ext cx="9423879" cy="56189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FAB95F-5B46-E94B-8D00-9C379C5F2826}"/>
              </a:ext>
            </a:extLst>
          </p:cNvPr>
          <p:cNvSpPr txBox="1"/>
          <p:nvPr/>
        </p:nvSpPr>
        <p:spPr>
          <a:xfrm>
            <a:off x="3438144" y="1977603"/>
            <a:ext cx="3493008" cy="9233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kumimoji="0" lang="en-US" sz="2400" u="none" strike="noStrike" cap="none" spc="0" normalizeH="0" baseline="0" dirty="0">
                <a:ln>
                  <a:noFill/>
                </a:ln>
                <a:solidFill>
                  <a:srgbClr val="000000"/>
                </a:solidFill>
                <a:effectLst/>
                <a:uFillTx/>
                <a:latin typeface="Avenir Next" panose="020B0503020202020204" pitchFamily="34" charset="0"/>
                <a:ea typeface="+mj-ea"/>
                <a:cs typeface="+mj-cs"/>
                <a:sym typeface="Calibri"/>
              </a:rPr>
              <a:t>Example of the Dataframe</a:t>
            </a:r>
            <a:endParaRPr kumimoji="0" lang="en-IL" sz="2400" u="none" strike="noStrike" cap="none" spc="0" normalizeH="0" baseline="0" dirty="0">
              <a:ln>
                <a:noFill/>
              </a:ln>
              <a:solidFill>
                <a:srgbClr val="000000"/>
              </a:solidFill>
              <a:effectLst/>
              <a:uFillTx/>
              <a:latin typeface="Avenir Next" panose="020B0503020202020204" pitchFamily="34" charset="0"/>
              <a:ea typeface="+mj-ea"/>
              <a:cs typeface="+mj-cs"/>
              <a:sym typeface="Calibri"/>
            </a:endParaRPr>
          </a:p>
        </p:txBody>
      </p:sp>
      <p:sp>
        <p:nvSpPr>
          <p:cNvPr id="11" name="Lorem ipsum dolor sit amet, consectetur adipiscing elit, sed do eiusmod tempor incididunt ut labore et dolore magna aliqua. Ut enim ad exercitation ullamco laboris nisi ut aliquip ex ea commodo consequat. reprehenderit in voluptate velit esse cillum dolo">
            <a:extLst>
              <a:ext uri="{FF2B5EF4-FFF2-40B4-BE49-F238E27FC236}">
                <a16:creationId xmlns:a16="http://schemas.microsoft.com/office/drawing/2014/main" id="{96E2689E-D002-E740-9AB3-CF6931468BCC}"/>
              </a:ext>
            </a:extLst>
          </p:cNvPr>
          <p:cNvSpPr txBox="1"/>
          <p:nvPr/>
        </p:nvSpPr>
        <p:spPr>
          <a:xfrm>
            <a:off x="13697382" y="2602073"/>
            <a:ext cx="8704681" cy="320087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l"/>
            <a:r>
              <a:rPr lang="en-US" sz="2400" dirty="0">
                <a:latin typeface="Avenir Next" panose="020B0503020202020204" pitchFamily="34" charset="0"/>
                <a:cs typeface="Spacer" pitchFamily="2" charset="0"/>
              </a:rPr>
              <a:t>The structure:</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Player’s name</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Player’s club</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Rank</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Category</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Points</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Id</a:t>
            </a:r>
          </a:p>
          <a:p>
            <a:pPr marL="457200" indent="-457200" algn="l">
              <a:buFont typeface="Arial" panose="020B0604020202020204" pitchFamily="34" charset="0"/>
              <a:buChar char="•"/>
            </a:pPr>
            <a:r>
              <a:rPr lang="en-US" sz="2400" dirty="0">
                <a:latin typeface="Avenir Next" panose="020B0503020202020204" pitchFamily="34" charset="0"/>
                <a:cs typeface="Spacer" pitchFamily="2" charset="0"/>
              </a:rPr>
              <a:t>Relevant page link</a:t>
            </a:r>
            <a:endParaRPr sz="2800" dirty="0">
              <a:latin typeface="Avenir Next" panose="020B0503020202020204" pitchFamily="34" charset="0"/>
              <a:cs typeface="Spacer" pitchFamily="2" charset="0"/>
            </a:endParaRPr>
          </a:p>
        </p:txBody>
      </p:sp>
      <p:pic>
        <p:nvPicPr>
          <p:cNvPr id="3" name="Picture 4">
            <a:extLst>
              <a:ext uri="{FF2B5EF4-FFF2-40B4-BE49-F238E27FC236}">
                <a16:creationId xmlns:a16="http://schemas.microsoft.com/office/drawing/2014/main" id="{1E4D65AF-8624-5845-AFDE-0F636CE3A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12" y="3028137"/>
            <a:ext cx="9838944" cy="7379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5E904E-44D3-594C-B736-26433640D460}"/>
              </a:ext>
            </a:extLst>
          </p:cNvPr>
          <p:cNvSpPr txBox="1"/>
          <p:nvPr/>
        </p:nvSpPr>
        <p:spPr>
          <a:xfrm>
            <a:off x="1840109" y="10473549"/>
            <a:ext cx="7341350" cy="9233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kumimoji="0" lang="en-US" sz="2400" u="none" strike="noStrike" cap="none" spc="0" normalizeH="0" baseline="0" dirty="0">
                <a:ln>
                  <a:noFill/>
                </a:ln>
                <a:solidFill>
                  <a:srgbClr val="000000"/>
                </a:solidFill>
                <a:effectLst/>
                <a:uFillTx/>
                <a:latin typeface="Avenir Next" panose="020B0503020202020204" pitchFamily="34" charset="0"/>
                <a:ea typeface="+mj-ea"/>
                <a:cs typeface="+mj-cs"/>
                <a:sym typeface="Calibri"/>
              </a:rPr>
              <a:t>A</a:t>
            </a:r>
            <a:r>
              <a:rPr kumimoji="0" lang="en-IL" sz="2400" u="none" strike="noStrike" cap="none" spc="0" normalizeH="0" baseline="0" dirty="0">
                <a:ln>
                  <a:noFill/>
                </a:ln>
                <a:solidFill>
                  <a:srgbClr val="000000"/>
                </a:solidFill>
                <a:effectLst/>
                <a:uFillTx/>
                <a:latin typeface="Avenir Next" panose="020B0503020202020204" pitchFamily="34" charset="0"/>
                <a:ea typeface="+mj-ea"/>
                <a:cs typeface="+mj-cs"/>
                <a:sym typeface="Calibri"/>
              </a:rPr>
              <a:t>t</a:t>
            </a:r>
            <a:r>
              <a:rPr kumimoji="0" lang="en-IL" sz="2400" u="none" strike="noStrike" cap="none" spc="0" normalizeH="0" dirty="0">
                <a:ln>
                  <a:noFill/>
                </a:ln>
                <a:solidFill>
                  <a:srgbClr val="000000"/>
                </a:solidFill>
                <a:effectLst/>
                <a:uFillTx/>
                <a:latin typeface="Avenir Next" panose="020B0503020202020204" pitchFamily="34" charset="0"/>
                <a:ea typeface="+mj-ea"/>
                <a:cs typeface="+mj-cs"/>
                <a:sym typeface="Calibri"/>
              </a:rPr>
              <a:t> this point we collected 300 rows of players and 7 relevant columns</a:t>
            </a:r>
            <a:endParaRPr kumimoji="0" lang="en-IL" sz="2400" u="none" strike="noStrike" cap="none" spc="0" normalizeH="0" baseline="0" dirty="0">
              <a:ln>
                <a:noFill/>
              </a:ln>
              <a:solidFill>
                <a:srgbClr val="000000"/>
              </a:solidFill>
              <a:effectLst/>
              <a:uFillTx/>
              <a:latin typeface="Avenir Next" panose="020B0503020202020204" pitchFamily="34" charset="0"/>
              <a:ea typeface="+mj-ea"/>
              <a:cs typeface="+mj-cs"/>
              <a:sym typeface="Calibri"/>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strips(downLeft)">
                                      <p:cBhvr>
                                        <p:cTn id="7" dur="500"/>
                                        <p:tgtEl>
                                          <p:spTgt spid="14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strips(downLeft)">
                                      <p:cBhvr>
                                        <p:cTn id="10" dur="500"/>
                                        <p:tgtEl>
                                          <p:spTgt spid="145"/>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strips(downLeft)">
                                      <p:cBhvr>
                                        <p:cTn id="13" dur="500"/>
                                        <p:tgtEl>
                                          <p:spTgt spid="146"/>
                                        </p:tgtEl>
                                      </p:cBhvr>
                                    </p:animEffect>
                                  </p:childTnLst>
                                </p:cTn>
                              </p:par>
                              <p:par>
                                <p:cTn id="14" presetID="18" presetClass="entr" presetSubtype="12"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strips(downLeft)">
                                      <p:cBhvr>
                                        <p:cTn id="16" dur="500"/>
                                        <p:tgtEl>
                                          <p:spTgt spid="102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trips(down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8" grpId="0" animBg="1"/>
      <p:bldP spid="7" grpId="0"/>
      <p:bldP spid="11"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ounded Rectangle"/>
          <p:cNvSpPr/>
          <p:nvPr/>
        </p:nvSpPr>
        <p:spPr>
          <a:xfrm rot="4407554">
            <a:off x="938754" y="317955"/>
            <a:ext cx="10431909" cy="10431909"/>
          </a:xfrm>
          <a:prstGeom prst="roundRect">
            <a:avLst>
              <a:gd name="adj" fmla="val 12449"/>
            </a:avLst>
          </a:prstGeom>
          <a:gradFill>
            <a:gsLst>
              <a:gs pos="0">
                <a:schemeClr val="accent5">
                  <a:alpha val="87000"/>
                </a:schemeClr>
              </a:gs>
              <a:gs pos="99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45" name="This is text and photo slide"/>
          <p:cNvSpPr txBox="1"/>
          <p:nvPr/>
        </p:nvSpPr>
        <p:spPr>
          <a:xfrm>
            <a:off x="12847864" y="1503325"/>
            <a:ext cx="9459219" cy="215443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defRPr sz="8000" b="1">
                <a:solidFill>
                  <a:srgbClr val="222B35"/>
                </a:solidFill>
                <a:latin typeface="Roboto"/>
                <a:ea typeface="Roboto"/>
                <a:cs typeface="Roboto"/>
                <a:sym typeface="Roboto"/>
              </a:defRPr>
            </a:lvl1pPr>
          </a:lstStyle>
          <a:p>
            <a:pPr rtl="1"/>
            <a:r>
              <a:rPr lang="en-US" sz="3200" b="0" dirty="0">
                <a:latin typeface="Avenir Next" panose="020B0503020202020204" pitchFamily="34" charset="0"/>
                <a:cs typeface="Spacer" pitchFamily="2" charset="0"/>
              </a:rPr>
              <a:t>In this part we iterated over all of the players and in each personal player’s link, they have all of their matches history that looks like this:</a:t>
            </a:r>
          </a:p>
          <a:p>
            <a:pPr rtl="1"/>
            <a:endParaRPr sz="3200" b="0" dirty="0">
              <a:latin typeface="Avenir Next" panose="020B0503020202020204" pitchFamily="34" charset="0"/>
              <a:cs typeface="Spacer" pitchFamily="2" charset="0"/>
            </a:endParaRPr>
          </a:p>
        </p:txBody>
      </p:sp>
      <p:sp>
        <p:nvSpPr>
          <p:cNvPr id="148" name="Subtitle Demo Text"/>
          <p:cNvSpPr txBox="1"/>
          <p:nvPr/>
        </p:nvSpPr>
        <p:spPr>
          <a:xfrm>
            <a:off x="12847864" y="592799"/>
            <a:ext cx="5072758" cy="80021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lvl1pPr>
              <a:defRPr sz="4000" b="1">
                <a:gradFill flip="none" rotWithShape="1">
                  <a:gsLst>
                    <a:gs pos="0">
                      <a:srgbClr val="4C99F9"/>
                    </a:gs>
                    <a:gs pos="100000">
                      <a:srgbClr val="88DDD0"/>
                    </a:gs>
                  </a:gsLst>
                  <a:lin ang="21114992" scaled="0"/>
                </a:gradFill>
                <a:latin typeface="Roboto"/>
                <a:ea typeface="Roboto"/>
                <a:cs typeface="Roboto"/>
                <a:sym typeface="Roboto"/>
              </a:defRPr>
            </a:lvl1pPr>
          </a:lstStyle>
          <a:p>
            <a:pPr marL="0" marR="0" indent="0" algn="l" defTabSz="1828800" rtl="1" fontAlgn="auto" latinLnBrk="0" hangingPunct="0">
              <a:lnSpc>
                <a:spcPct val="100000"/>
              </a:lnSpc>
              <a:spcBef>
                <a:spcPts val="0"/>
              </a:spcBef>
              <a:spcAft>
                <a:spcPts val="0"/>
              </a:spcAft>
              <a:buClrTx/>
              <a:buSzTx/>
              <a:buFontTx/>
              <a:buNone/>
              <a:tabLst/>
            </a:pPr>
            <a:r>
              <a:rPr lang="en-US" b="0" dirty="0">
                <a:gradFill flip="none" rotWithShape="1">
                  <a:gsLst>
                    <a:gs pos="0">
                      <a:schemeClr val="accent1"/>
                    </a:gs>
                    <a:gs pos="100000">
                      <a:schemeClr val="accent5"/>
                    </a:gs>
                  </a:gsLst>
                  <a:lin ang="21114992" scaled="0"/>
                </a:gradFill>
                <a:latin typeface="Avenir Next" panose="020B0503020202020204" pitchFamily="34" charset="0"/>
                <a:cs typeface="Spacer" pitchFamily="2" charset="0"/>
              </a:rPr>
              <a:t>Step 2:</a:t>
            </a:r>
            <a:endParaRPr b="0" dirty="0">
              <a:gradFill flip="none" rotWithShape="1">
                <a:gsLst>
                  <a:gs pos="0">
                    <a:schemeClr val="accent1"/>
                  </a:gs>
                  <a:gs pos="100000">
                    <a:schemeClr val="accent5"/>
                  </a:gs>
                </a:gsLst>
                <a:lin ang="21114992" scaled="0"/>
              </a:gradFill>
              <a:latin typeface="Avenir Next" panose="020B0503020202020204" pitchFamily="34" charset="0"/>
              <a:cs typeface="Spacer" pitchFamily="2" charset="0"/>
            </a:endParaRPr>
          </a:p>
        </p:txBody>
      </p:sp>
      <p:sp>
        <p:nvSpPr>
          <p:cNvPr id="7" name="TextBox 6">
            <a:extLst>
              <a:ext uri="{FF2B5EF4-FFF2-40B4-BE49-F238E27FC236}">
                <a16:creationId xmlns:a16="http://schemas.microsoft.com/office/drawing/2014/main" id="{8CFAB95F-5B46-E94B-8D00-9C379C5F2826}"/>
              </a:ext>
            </a:extLst>
          </p:cNvPr>
          <p:cNvSpPr txBox="1"/>
          <p:nvPr/>
        </p:nvSpPr>
        <p:spPr>
          <a:xfrm>
            <a:off x="18789941" y="13270392"/>
            <a:ext cx="3493008" cy="49244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1" fontAlgn="auto" latinLnBrk="0" hangingPunct="0">
              <a:lnSpc>
                <a:spcPct val="100000"/>
              </a:lnSpc>
              <a:spcBef>
                <a:spcPts val="0"/>
              </a:spcBef>
              <a:spcAft>
                <a:spcPts val="0"/>
              </a:spcAft>
              <a:buClrTx/>
              <a:buSzTx/>
              <a:buFontTx/>
              <a:buNone/>
              <a:tabLst/>
            </a:pPr>
            <a:r>
              <a:rPr kumimoji="0" lang="he-IL" sz="2000" u="none" strike="noStrike" cap="none" spc="0" normalizeH="0" baseline="0" dirty="0">
                <a:ln>
                  <a:noFill/>
                </a:ln>
                <a:solidFill>
                  <a:srgbClr val="000000"/>
                </a:solidFill>
                <a:effectLst/>
                <a:uFillTx/>
                <a:latin typeface="Avenir Next" panose="020B0503020202020204" pitchFamily="34" charset="0"/>
                <a:ea typeface="+mj-ea"/>
                <a:cs typeface="Spacer" pitchFamily="2" charset="0"/>
                <a:sym typeface="Calibri"/>
              </a:rPr>
              <a:t>דוגמה לטבלה </a:t>
            </a:r>
            <a:r>
              <a:rPr kumimoji="0" lang="he-IL" sz="2000" u="none" strike="noStrike" cap="none" spc="0" normalizeH="0" baseline="0" dirty="0" err="1">
                <a:ln>
                  <a:noFill/>
                </a:ln>
                <a:solidFill>
                  <a:srgbClr val="000000"/>
                </a:solidFill>
                <a:effectLst/>
                <a:uFillTx/>
                <a:latin typeface="Avenir Next" panose="020B0503020202020204" pitchFamily="34" charset="0"/>
                <a:ea typeface="+mj-ea"/>
                <a:cs typeface="Spacer" pitchFamily="2" charset="0"/>
                <a:sym typeface="Calibri"/>
              </a:rPr>
              <a:t>שהרכשנו</a:t>
            </a:r>
            <a:endParaRPr kumimoji="0" lang="en-IL" sz="2000" u="none" strike="noStrike" cap="none" spc="0" normalizeH="0" baseline="0" dirty="0">
              <a:ln>
                <a:noFill/>
              </a:ln>
              <a:solidFill>
                <a:srgbClr val="000000"/>
              </a:solidFill>
              <a:effectLst/>
              <a:uFillTx/>
              <a:latin typeface="Avenir Next" panose="020B0503020202020204" pitchFamily="34" charset="0"/>
              <a:ea typeface="+mj-ea"/>
              <a:cs typeface="+mj-cs"/>
              <a:sym typeface="Calibri"/>
            </a:endParaRPr>
          </a:p>
        </p:txBody>
      </p:sp>
      <p:pic>
        <p:nvPicPr>
          <p:cNvPr id="3076" name="Picture 4">
            <a:extLst>
              <a:ext uri="{FF2B5EF4-FFF2-40B4-BE49-F238E27FC236}">
                <a16:creationId xmlns:a16="http://schemas.microsoft.com/office/drawing/2014/main" id="{E903B472-7369-8040-8104-3AE133ADB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8420" y="3456431"/>
            <a:ext cx="10304404" cy="3642097"/>
          </a:xfrm>
          <a:prstGeom prst="rect">
            <a:avLst/>
          </a:prstGeom>
          <a:noFill/>
          <a:extLst>
            <a:ext uri="{909E8E84-426E-40DD-AFC4-6F175D3DCCD1}">
              <a14:hiddenFill xmlns:a14="http://schemas.microsoft.com/office/drawing/2010/main">
                <a:solidFill>
                  <a:srgbClr val="FFFFFF"/>
                </a:solidFill>
              </a14:hiddenFill>
            </a:ext>
          </a:extLst>
        </p:spPr>
      </p:pic>
      <p:sp>
        <p:nvSpPr>
          <p:cNvPr id="12" name="Lorem ipsum dolor sit amet, consectetur adipiscing elit, sed do eiusmod tempor incididunt ut labore et dolore magna aliqua. Ut enim ad exercitation ullamco laboris nisi ut aliquip ex ea commodo consequat. reprehenderit in voluptate velit esse cillum dolo">
            <a:extLst>
              <a:ext uri="{FF2B5EF4-FFF2-40B4-BE49-F238E27FC236}">
                <a16:creationId xmlns:a16="http://schemas.microsoft.com/office/drawing/2014/main" id="{074BF876-C309-124D-AB37-6E225BD79F6B}"/>
              </a:ext>
            </a:extLst>
          </p:cNvPr>
          <p:cNvSpPr txBox="1"/>
          <p:nvPr/>
        </p:nvSpPr>
        <p:spPr>
          <a:xfrm>
            <a:off x="1624433" y="1817903"/>
            <a:ext cx="8704681" cy="6278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l"/>
            <a:r>
              <a:rPr lang="en-US" sz="2800" dirty="0">
                <a:solidFill>
                  <a:schemeClr val="bg1"/>
                </a:solidFill>
                <a:latin typeface="Avenir Next" panose="020B0503020202020204" pitchFamily="34" charset="0"/>
                <a:cs typeface="Spacer" pitchFamily="2" charset="0"/>
              </a:rPr>
              <a:t>For each player we went 7 pages backwards (over 150 games)</a:t>
            </a:r>
          </a:p>
          <a:p>
            <a:pPr algn="l"/>
            <a:r>
              <a:rPr lang="en-US" sz="2800" dirty="0">
                <a:solidFill>
                  <a:schemeClr val="bg1"/>
                </a:solidFill>
                <a:latin typeface="Avenir Next" panose="020B0503020202020204" pitchFamily="34" charset="0"/>
                <a:cs typeface="Spacer" pitchFamily="2" charset="0"/>
              </a:rPr>
              <a:t>And created a </a:t>
            </a:r>
            <a:r>
              <a:rPr lang="en-US" sz="2800" dirty="0" err="1">
                <a:solidFill>
                  <a:schemeClr val="bg1"/>
                </a:solidFill>
                <a:latin typeface="Avenir Next" panose="020B0503020202020204" pitchFamily="34" charset="0"/>
                <a:cs typeface="Spacer" pitchFamily="2" charset="0"/>
              </a:rPr>
              <a:t>DataFrame</a:t>
            </a:r>
            <a:r>
              <a:rPr lang="en-US" sz="2800" dirty="0">
                <a:solidFill>
                  <a:schemeClr val="bg1"/>
                </a:solidFill>
                <a:latin typeface="Avenir Next" panose="020B0503020202020204" pitchFamily="34" charset="0"/>
                <a:cs typeface="Spacer" pitchFamily="2" charset="0"/>
              </a:rPr>
              <a:t> with the columns:</a:t>
            </a:r>
          </a:p>
          <a:p>
            <a:pPr marL="342900" indent="-342900" algn="l">
              <a:buFont typeface="Arial" panose="020B0604020202020204" pitchFamily="34" charset="0"/>
              <a:buChar char="•"/>
            </a:pPr>
            <a:r>
              <a:rPr lang="en-US" sz="2800" dirty="0">
                <a:solidFill>
                  <a:schemeClr val="bg1"/>
                </a:solidFill>
                <a:latin typeface="Avenir Next" panose="020B0503020202020204" pitchFamily="34" charset="0"/>
                <a:cs typeface="Spacer" pitchFamily="2" charset="0"/>
              </a:rPr>
              <a:t>Match ID</a:t>
            </a:r>
          </a:p>
          <a:p>
            <a:pPr marL="342900" indent="-342900" algn="l">
              <a:buFont typeface="Arial" panose="020B0604020202020204" pitchFamily="34" charset="0"/>
              <a:buChar char="•"/>
            </a:pPr>
            <a:r>
              <a:rPr lang="en-US" sz="2800" dirty="0">
                <a:solidFill>
                  <a:schemeClr val="bg1"/>
                </a:solidFill>
                <a:latin typeface="Avenir Next" panose="020B0503020202020204" pitchFamily="34" charset="0"/>
                <a:cs typeface="Spacer" pitchFamily="2" charset="0"/>
              </a:rPr>
              <a:t>Match type</a:t>
            </a:r>
          </a:p>
          <a:p>
            <a:pPr marL="342900" indent="-342900" algn="l">
              <a:buFont typeface="Arial" panose="020B0604020202020204" pitchFamily="34" charset="0"/>
              <a:buChar char="•"/>
            </a:pPr>
            <a:r>
              <a:rPr lang="en-US" sz="2800" dirty="0">
                <a:solidFill>
                  <a:schemeClr val="bg1"/>
                </a:solidFill>
                <a:latin typeface="Avenir Next" panose="020B0503020202020204" pitchFamily="34" charset="0"/>
                <a:cs typeface="Spacer" pitchFamily="2" charset="0"/>
              </a:rPr>
              <a:t>Date</a:t>
            </a:r>
          </a:p>
          <a:p>
            <a:pPr marL="342900" indent="-342900" algn="l">
              <a:buFont typeface="Arial" panose="020B0604020202020204" pitchFamily="34" charset="0"/>
              <a:buChar char="•"/>
            </a:pPr>
            <a:r>
              <a:rPr lang="en-US" sz="2800" dirty="0">
                <a:solidFill>
                  <a:schemeClr val="bg1"/>
                </a:solidFill>
                <a:latin typeface="Avenir Next" panose="020B0503020202020204" pitchFamily="34" charset="0"/>
                <a:cs typeface="Spacer" pitchFamily="2" charset="0"/>
              </a:rPr>
              <a:t>Ranking of each player in the current match</a:t>
            </a:r>
          </a:p>
          <a:p>
            <a:pPr marL="342900" indent="-342900" algn="l">
              <a:buFont typeface="Arial" panose="020B0604020202020204" pitchFamily="34" charset="0"/>
              <a:buChar char="•"/>
            </a:pPr>
            <a:r>
              <a:rPr lang="en-US" sz="2800" dirty="0">
                <a:solidFill>
                  <a:schemeClr val="bg1"/>
                </a:solidFill>
                <a:latin typeface="Avenir Next" panose="020B0503020202020204" pitchFamily="34" charset="0"/>
                <a:cs typeface="Spacer" pitchFamily="2" charset="0"/>
              </a:rPr>
              <a:t>The players ID, clubs, sets, home, points gained or lost</a:t>
            </a:r>
          </a:p>
          <a:p>
            <a:pPr marL="342900" indent="-342900" algn="l">
              <a:buFont typeface="Arial" panose="020B0604020202020204" pitchFamily="34" charset="0"/>
              <a:buChar char="•"/>
            </a:pPr>
            <a:r>
              <a:rPr lang="en-US" sz="2800" dirty="0">
                <a:solidFill>
                  <a:schemeClr val="bg1"/>
                </a:solidFill>
                <a:latin typeface="Avenir Next" panose="020B0503020202020204" pitchFamily="34" charset="0"/>
                <a:cs typeface="Spacer" pitchFamily="2" charset="0"/>
              </a:rPr>
              <a:t>Winner ID</a:t>
            </a:r>
          </a:p>
          <a:p>
            <a:pPr marL="342900" indent="-342900" algn="l">
              <a:buFont typeface="Arial" panose="020B0604020202020204" pitchFamily="34" charset="0"/>
              <a:buChar char="•"/>
            </a:pPr>
            <a:endParaRPr lang="en-US" sz="2800" dirty="0">
              <a:solidFill>
                <a:schemeClr val="bg1"/>
              </a:solidFill>
              <a:latin typeface="Avenir Next" panose="020B0503020202020204" pitchFamily="34" charset="0"/>
              <a:cs typeface="Spacer" pitchFamily="2" charset="0"/>
            </a:endParaRPr>
          </a:p>
          <a:p>
            <a:pPr algn="l"/>
            <a:r>
              <a:rPr lang="en-US" sz="2800" dirty="0">
                <a:solidFill>
                  <a:schemeClr val="bg1"/>
                </a:solidFill>
                <a:latin typeface="Avenir Next" panose="020B0503020202020204" pitchFamily="34" charset="0"/>
                <a:cs typeface="Spacer" pitchFamily="2" charset="0"/>
              </a:rPr>
              <a:t>Over 27,000 rows X 18 columns</a:t>
            </a:r>
          </a:p>
          <a:p>
            <a:pPr marL="342900" indent="-342900" algn="l">
              <a:buFont typeface="Arial" panose="020B0604020202020204" pitchFamily="34" charset="0"/>
              <a:buChar char="•"/>
            </a:pPr>
            <a:endParaRPr lang="he-IL" sz="2800" dirty="0">
              <a:solidFill>
                <a:schemeClr val="bg1"/>
              </a:solidFill>
              <a:latin typeface="Avenir Next" panose="020B0503020202020204" pitchFamily="34" charset="0"/>
              <a:cs typeface="Spacer" pitchFamily="2" charset="0"/>
            </a:endParaRPr>
          </a:p>
          <a:p>
            <a:pPr algn="l"/>
            <a:endParaRPr sz="3200" dirty="0">
              <a:solidFill>
                <a:schemeClr val="bg1"/>
              </a:solidFill>
              <a:latin typeface="Avenir Next" panose="020B0503020202020204" pitchFamily="34" charset="0"/>
              <a:cs typeface="Spacer" pitchFamily="2" charset="0"/>
            </a:endParaRPr>
          </a:p>
        </p:txBody>
      </p:sp>
      <p:pic>
        <p:nvPicPr>
          <p:cNvPr id="2" name="Picture 1">
            <a:extLst>
              <a:ext uri="{FF2B5EF4-FFF2-40B4-BE49-F238E27FC236}">
                <a16:creationId xmlns:a16="http://schemas.microsoft.com/office/drawing/2014/main" id="{ED97B177-C2F6-784B-AB23-276C6A3E3B02}"/>
              </a:ext>
            </a:extLst>
          </p:cNvPr>
          <p:cNvPicPr>
            <a:picLocks noChangeAspect="1"/>
          </p:cNvPicPr>
          <p:nvPr/>
        </p:nvPicPr>
        <p:blipFill>
          <a:blip r:embed="rId3"/>
          <a:stretch>
            <a:fillRect/>
          </a:stretch>
        </p:blipFill>
        <p:spPr>
          <a:xfrm>
            <a:off x="1568450" y="7739251"/>
            <a:ext cx="21247100" cy="5575300"/>
          </a:xfrm>
          <a:prstGeom prst="rect">
            <a:avLst/>
          </a:prstGeom>
        </p:spPr>
      </p:pic>
    </p:spTree>
    <p:extLst>
      <p:ext uri="{BB962C8B-B14F-4D97-AF65-F5344CB8AC3E}">
        <p14:creationId xmlns:p14="http://schemas.microsoft.com/office/powerpoint/2010/main" val="1965957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anim calcmode="lin" valueType="num">
                                      <p:cBhvr>
                                        <p:cTn id="11" dur="500" fill="hold"/>
                                        <p:tgtEl>
                                          <p:spTgt spid="145"/>
                                        </p:tgtEl>
                                        <p:attrNameLst>
                                          <p:attrName>ppt_w</p:attrName>
                                        </p:attrNameLst>
                                      </p:cBhvr>
                                      <p:tavLst>
                                        <p:tav tm="0">
                                          <p:val>
                                            <p:fltVal val="0"/>
                                          </p:val>
                                        </p:tav>
                                        <p:tav tm="100000">
                                          <p:val>
                                            <p:strVal val="#ppt_w"/>
                                          </p:val>
                                        </p:tav>
                                      </p:tavLst>
                                    </p:anim>
                                    <p:anim calcmode="lin" valueType="num">
                                      <p:cBhvr>
                                        <p:cTn id="12" dur="500" fill="hold"/>
                                        <p:tgtEl>
                                          <p:spTgt spid="14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p:cTn id="15" dur="500" fill="hold"/>
                                        <p:tgtEl>
                                          <p:spTgt spid="3076"/>
                                        </p:tgtEl>
                                        <p:attrNameLst>
                                          <p:attrName>ppt_w</p:attrName>
                                        </p:attrNameLst>
                                      </p:cBhvr>
                                      <p:tavLst>
                                        <p:tav tm="0">
                                          <p:val>
                                            <p:fltVal val="0"/>
                                          </p:val>
                                        </p:tav>
                                        <p:tav tm="100000">
                                          <p:val>
                                            <p:strVal val="#ppt_w"/>
                                          </p:val>
                                        </p:tav>
                                      </p:tavLst>
                                    </p:anim>
                                    <p:anim calcmode="lin" valueType="num">
                                      <p:cBhvr>
                                        <p:cTn id="16" dur="500" fill="hold"/>
                                        <p:tgtEl>
                                          <p:spTgt spid="307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8"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p:cNvSpPr/>
          <p:nvPr/>
        </p:nvSpPr>
        <p:spPr>
          <a:xfrm rot="5201310">
            <a:off x="9413426" y="-8301365"/>
            <a:ext cx="5769916" cy="22657353"/>
          </a:xfrm>
          <a:prstGeom prst="roundRect">
            <a:avLst>
              <a:gd name="adj" fmla="val 16408"/>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1" name="This is text and photo slide"/>
          <p:cNvSpPr txBox="1"/>
          <p:nvPr/>
        </p:nvSpPr>
        <p:spPr>
          <a:xfrm>
            <a:off x="9001917" y="6829901"/>
            <a:ext cx="14312170" cy="129266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8000" b="1">
                <a:solidFill>
                  <a:srgbClr val="222B35"/>
                </a:solidFill>
                <a:latin typeface="Roboto"/>
                <a:ea typeface="Roboto"/>
                <a:cs typeface="Roboto"/>
                <a:sym typeface="Roboto"/>
              </a:defRPr>
            </a:lvl1pPr>
          </a:lstStyle>
          <a:p>
            <a:pPr algn="l" rtl="1"/>
            <a:r>
              <a:rPr lang="en-US" sz="7200" b="0" dirty="0">
                <a:latin typeface="Avenir Next" panose="020B0503020202020204" pitchFamily="34" charset="0"/>
                <a:cs typeface="Spacer" pitchFamily="2" charset="0"/>
              </a:rPr>
              <a:t>Difficulties during the crawling </a:t>
            </a:r>
            <a:endParaRPr sz="7200" b="0" dirty="0">
              <a:latin typeface="Avenir Next" panose="020B0503020202020204" pitchFamily="34" charset="0"/>
              <a:cs typeface="Spacer" pitchFamily="2" charset="0"/>
            </a:endParaRPr>
          </a:p>
        </p:txBody>
      </p:sp>
      <p:pic>
        <p:nvPicPr>
          <p:cNvPr id="1026" name="Picture 2">
            <a:extLst>
              <a:ext uri="{FF2B5EF4-FFF2-40B4-BE49-F238E27FC236}">
                <a16:creationId xmlns:a16="http://schemas.microsoft.com/office/drawing/2014/main" id="{303DEE00-BD46-0B4F-97C0-AEF0726B1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952" y="1613369"/>
            <a:ext cx="19056096" cy="15607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B41AE5-49B8-2B41-8F42-FFDDBF768931}"/>
              </a:ext>
            </a:extLst>
          </p:cNvPr>
          <p:cNvPicPr>
            <a:picLocks noChangeAspect="1"/>
          </p:cNvPicPr>
          <p:nvPr/>
        </p:nvPicPr>
        <p:blipFill>
          <a:blip r:embed="rId3"/>
          <a:stretch>
            <a:fillRect/>
          </a:stretch>
        </p:blipFill>
        <p:spPr>
          <a:xfrm>
            <a:off x="2663952" y="3494960"/>
            <a:ext cx="4622800" cy="4356100"/>
          </a:xfrm>
          <a:prstGeom prst="rect">
            <a:avLst/>
          </a:prstGeom>
        </p:spPr>
      </p:pic>
      <p:cxnSp>
        <p:nvCxnSpPr>
          <p:cNvPr id="8" name="Straight Arrow Connector 7">
            <a:extLst>
              <a:ext uri="{FF2B5EF4-FFF2-40B4-BE49-F238E27FC236}">
                <a16:creationId xmlns:a16="http://schemas.microsoft.com/office/drawing/2014/main" id="{A796BE82-D9F9-B44A-A25A-1944C4319388}"/>
              </a:ext>
            </a:extLst>
          </p:cNvPr>
          <p:cNvCxnSpPr/>
          <p:nvPr/>
        </p:nvCxnSpPr>
        <p:spPr>
          <a:xfrm flipH="1">
            <a:off x="17373600" y="859536"/>
            <a:ext cx="2121408" cy="1353312"/>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DD247C2B-3BBD-1C48-9670-EDB6C9838A29}"/>
              </a:ext>
            </a:extLst>
          </p:cNvPr>
          <p:cNvCxnSpPr/>
          <p:nvPr/>
        </p:nvCxnSpPr>
        <p:spPr>
          <a:xfrm flipH="1" flipV="1">
            <a:off x="16349472" y="2980944"/>
            <a:ext cx="2267712" cy="860530"/>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5" name="Picture 2">
            <a:extLst>
              <a:ext uri="{FF2B5EF4-FFF2-40B4-BE49-F238E27FC236}">
                <a16:creationId xmlns:a16="http://schemas.microsoft.com/office/drawing/2014/main" id="{9966785C-FA43-4642-BB51-99A8BBC544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34" r="90787"/>
          <a:stretch/>
        </p:blipFill>
        <p:spPr bwMode="auto">
          <a:xfrm>
            <a:off x="20738354" y="8122561"/>
            <a:ext cx="548640" cy="1560714"/>
          </a:xfrm>
          <a:prstGeom prst="rect">
            <a:avLst/>
          </a:prstGeom>
          <a:noFill/>
          <a:extLst>
            <a:ext uri="{909E8E84-426E-40DD-AFC4-6F175D3DCCD1}">
              <a14:hiddenFill xmlns:a14="http://schemas.microsoft.com/office/drawing/2010/main">
                <a:solidFill>
                  <a:srgbClr val="FFFFFF"/>
                </a:solidFill>
              </a14:hiddenFill>
            </a:ext>
          </a:extLst>
        </p:spPr>
      </p:pic>
      <p:sp>
        <p:nvSpPr>
          <p:cNvPr id="11" name="Lorem ipsum dolor sit amet, consectetur adipiscing elit, sed do eiusmod tempor incididunt ut labore et dolore magna aliqua. Ut enim ad exercitation ullamco laboris nisi ut aliquip ex ea comm consequat. reprehenderit in voluptate velit esse cillum dolore.">
            <a:extLst>
              <a:ext uri="{FF2B5EF4-FFF2-40B4-BE49-F238E27FC236}">
                <a16:creationId xmlns:a16="http://schemas.microsoft.com/office/drawing/2014/main" id="{2BC7EA1C-835E-9B41-ABDF-11EBFB9DA81A}"/>
              </a:ext>
            </a:extLst>
          </p:cNvPr>
          <p:cNvSpPr txBox="1"/>
          <p:nvPr/>
        </p:nvSpPr>
        <p:spPr>
          <a:xfrm>
            <a:off x="9001917" y="8122561"/>
            <a:ext cx="13075167" cy="35086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914400">
              <a:defRPr>
                <a:solidFill>
                  <a:srgbClr val="808E98"/>
                </a:solidFill>
                <a:latin typeface="Roboto"/>
                <a:ea typeface="Roboto"/>
                <a:cs typeface="Roboto"/>
                <a:sym typeface="Roboto"/>
              </a:defRPr>
            </a:lvl1pPr>
          </a:lstStyle>
          <a:p>
            <a:pPr algn="l"/>
            <a:r>
              <a:rPr lang="en-US" dirty="0">
                <a:latin typeface="Avenir Next" panose="020B0503020202020204" pitchFamily="34" charset="0"/>
                <a:cs typeface="Spacer" pitchFamily="2" charset="0"/>
              </a:rPr>
              <a:t>In some cases the columns were not the same,</a:t>
            </a:r>
          </a:p>
          <a:p>
            <a:pPr algn="l"/>
            <a:r>
              <a:rPr lang="en-US" dirty="0">
                <a:latin typeface="Avenir Next" panose="020B0503020202020204" pitchFamily="34" charset="0"/>
                <a:cs typeface="Spacer" pitchFamily="2" charset="0"/>
              </a:rPr>
              <a:t>In addition the winner isn’t specified in each game row </a:t>
            </a:r>
          </a:p>
          <a:p>
            <a:pPr algn="l"/>
            <a:r>
              <a:rPr lang="en-US" dirty="0">
                <a:latin typeface="Avenir Next" panose="020B0503020202020204" pitchFamily="34" charset="0"/>
                <a:cs typeface="Spacer" pitchFamily="2" charset="0"/>
              </a:rPr>
              <a:t>And also the home / away.</a:t>
            </a:r>
          </a:p>
          <a:p>
            <a:pPr algn="l"/>
            <a:r>
              <a:rPr lang="en-US" dirty="0">
                <a:latin typeface="Avenir Next" panose="020B0503020202020204" pitchFamily="34" charset="0"/>
                <a:cs typeface="Spacer" pitchFamily="2" charset="0"/>
              </a:rPr>
              <a:t>We splatted the sets string and determined the winner, in league games we checked the clubs and compared it to each player club to check for home advantage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barn(inVertical)">
                                      <p:cBhvr>
                                        <p:cTn id="7" dur="500"/>
                                        <p:tgtEl>
                                          <p:spTgt spid="151"/>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9E1DFC-F31C-0B4D-A008-1AE049319CD5}"/>
              </a:ext>
            </a:extLst>
          </p:cNvPr>
          <p:cNvSpPr>
            <a:spLocks noGrp="1"/>
          </p:cNvSpPr>
          <p:nvPr>
            <p:ph type="pic" sz="quarter" idx="10"/>
          </p:nvPr>
        </p:nvSpPr>
        <p:spPr>
          <a:xfrm>
            <a:off x="0" y="-22869"/>
            <a:ext cx="24384000" cy="13853665"/>
          </a:xfrm>
        </p:spPr>
      </p:sp>
      <p:sp>
        <p:nvSpPr>
          <p:cNvPr id="131" name="Rectangle"/>
          <p:cNvSpPr/>
          <p:nvPr/>
        </p:nvSpPr>
        <p:spPr>
          <a:xfrm>
            <a:off x="-39390" y="-22869"/>
            <a:ext cx="24440357" cy="13853665"/>
          </a:xfrm>
          <a:prstGeom prst="rect">
            <a:avLst/>
          </a:prstGeom>
          <a:gradFill>
            <a:gsLst>
              <a:gs pos="0">
                <a:schemeClr val="accent5">
                  <a:alpha val="87000"/>
                </a:schemeClr>
              </a:gs>
              <a:gs pos="100000">
                <a:schemeClr val="accent1">
                  <a:alpha val="87000"/>
                </a:schemeClr>
              </a:gs>
            </a:gsLst>
            <a:lin ang="3255681"/>
          </a:gradFill>
          <a:ln w="25400">
            <a:miter lim="400000"/>
          </a:ln>
        </p:spPr>
        <p:txBody>
          <a:bodyPr tIns="91439" bIns="91439" anchor="ctr"/>
          <a:lstStyle/>
          <a:p>
            <a:pPr marL="0" marR="0" indent="0" algn="l" defTabSz="1828800" rtl="0"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pic>
        <p:nvPicPr>
          <p:cNvPr id="2052" name="Picture 4" descr="Straight Through Processing Icon Clipart , Png Download - Strategizing Icon,  Transparent Png , Transparent Png Image - PNGitem">
            <a:extLst>
              <a:ext uri="{FF2B5EF4-FFF2-40B4-BE49-F238E27FC236}">
                <a16:creationId xmlns:a16="http://schemas.microsoft.com/office/drawing/2014/main" id="{C6DF280E-24BB-C243-908A-06B1B3F42812}"/>
              </a:ext>
            </a:extLst>
          </p:cNvPr>
          <p:cNvPicPr>
            <a:picLocks noChangeAspect="1" noChangeArrowheads="1"/>
          </p:cNvPicPr>
          <p:nvPr/>
        </p:nvPicPr>
        <p:blipFill>
          <a:blip r:embed="rId2">
            <a:duotone>
              <a:schemeClr val="accent3">
                <a:shade val="45000"/>
                <a:satMod val="135000"/>
              </a:schemeClr>
              <a:prstClr val="white"/>
            </a:duotone>
            <a:alphaModFix amt="20000"/>
            <a:extLst>
              <a:ext uri="{BEBA8EAE-BF5A-486C-A8C5-ECC9F3942E4B}">
                <a14:imgProps xmlns:a14="http://schemas.microsoft.com/office/drawing/2010/main">
                  <a14:imgLayer r:embed="rId3">
                    <a14:imgEffect>
                      <a14:backgroundRemoval t="10000" b="90000" l="10000" r="90000">
                        <a14:foregroundMark x1="29767" y1="36393" x2="28953" y2="41868"/>
                        <a14:foregroundMark x1="41860" y1="33816" x2="38372" y2="37520"/>
                        <a14:foregroundMark x1="38372" y1="37520" x2="38372" y2="37520"/>
                        <a14:foregroundMark x1="49070" y1="30113" x2="49070" y2="30113"/>
                        <a14:foregroundMark x1="53605" y1="50081" x2="53605" y2="50081"/>
                        <a14:foregroundMark x1="41512" y1="56200" x2="41512" y2="56200"/>
                        <a14:foregroundMark x1="82326" y1="85024" x2="82326" y2="85024"/>
                        <a14:foregroundMark x1="83372" y1="15298" x2="83372" y2="15298"/>
                        <a14:foregroundMark x1="23488" y1="14493" x2="23488" y2="14493"/>
                        <a14:foregroundMark x1="23488" y1="86634" x2="23488" y2="86634"/>
                      </a14:backgroundRemoval>
                    </a14:imgEffect>
                  </a14:imgLayer>
                </a14:imgProps>
              </a:ext>
              <a:ext uri="{28A0092B-C50C-407E-A947-70E740481C1C}">
                <a14:useLocalDpi xmlns:a14="http://schemas.microsoft.com/office/drawing/2010/main" val="0"/>
              </a:ext>
            </a:extLst>
          </a:blip>
          <a:srcRect/>
          <a:stretch>
            <a:fillRect/>
          </a:stretch>
        </p:blipFill>
        <p:spPr bwMode="auto">
          <a:xfrm>
            <a:off x="5142484" y="2042791"/>
            <a:ext cx="12965176" cy="9362063"/>
          </a:xfrm>
          <a:prstGeom prst="rect">
            <a:avLst/>
          </a:prstGeom>
          <a:noFill/>
          <a:extLst>
            <a:ext uri="{909E8E84-426E-40DD-AFC4-6F175D3DCCD1}">
              <a14:hiddenFill xmlns:a14="http://schemas.microsoft.com/office/drawing/2010/main">
                <a:solidFill>
                  <a:srgbClr val="FFFFFF"/>
                </a:solidFill>
              </a14:hiddenFill>
            </a:ext>
          </a:extLst>
        </p:spPr>
      </p:pic>
      <p:sp>
        <p:nvSpPr>
          <p:cNvPr id="8" name="Section Name">
            <a:extLst>
              <a:ext uri="{FF2B5EF4-FFF2-40B4-BE49-F238E27FC236}">
                <a16:creationId xmlns:a16="http://schemas.microsoft.com/office/drawing/2014/main" id="{40FBFCE6-8303-A245-8301-AF02B0DA61B8}"/>
              </a:ext>
            </a:extLst>
          </p:cNvPr>
          <p:cNvSpPr txBox="1"/>
          <p:nvPr/>
        </p:nvSpPr>
        <p:spPr>
          <a:xfrm>
            <a:off x="4642576" y="5338402"/>
            <a:ext cx="15098849" cy="2031323"/>
          </a:xfrm>
          <a:prstGeom prst="rect">
            <a:avLst/>
          </a:prstGeom>
          <a:noFill/>
          <a:ln>
            <a:noFill/>
          </a:ln>
          <a:effectLst>
            <a:outerShdw blurRad="602285" dist="252176" dir="5400000" sx="101000" sy="101000" algn="ctr" rotWithShape="0">
              <a:schemeClr val="tx1">
                <a:alpha val="92014"/>
              </a:scheme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wrap="square" tIns="91439" bIns="91439">
            <a:spAutoFit/>
          </a:bodyPr>
          <a:lstStyle>
            <a:lvl1pPr>
              <a:defRPr sz="12000" b="1">
                <a:solidFill>
                  <a:srgbClr val="FFFFFF"/>
                </a:solidFill>
                <a:latin typeface="Roboto"/>
                <a:ea typeface="Roboto"/>
                <a:cs typeface="Roboto"/>
                <a:sym typeface="Roboto"/>
              </a:defRPr>
            </a:lvl1pPr>
          </a:lstStyle>
          <a:p>
            <a:pPr algn="ctr"/>
            <a:r>
              <a:rPr lang="en-US"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rPr>
              <a:t>Processing the data</a:t>
            </a:r>
            <a:endParaRPr dirty="0">
              <a:effectLst>
                <a:outerShdw blurRad="146543" dist="80122" dir="5400000" sx="103151" sy="103151" algn="ctr" rotWithShape="0">
                  <a:schemeClr val="tx1">
                    <a:alpha val="70658"/>
                  </a:schemeClr>
                </a:outerShdw>
              </a:effectLst>
              <a:latin typeface="Avenir Next" panose="020B0503020202020204" pitchFamily="34" charset="0"/>
              <a:ea typeface="Roboto Medium" panose="02000000000000000000" pitchFamily="2" charset="0"/>
              <a:cs typeface="Spacer" pitchFamily="2" charset="0"/>
            </a:endParaRPr>
          </a:p>
        </p:txBody>
      </p:sp>
    </p:spTree>
    <p:extLst>
      <p:ext uri="{BB962C8B-B14F-4D97-AF65-F5344CB8AC3E}">
        <p14:creationId xmlns:p14="http://schemas.microsoft.com/office/powerpoint/2010/main" val="5806195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p:cNvSpPr/>
          <p:nvPr/>
        </p:nvSpPr>
        <p:spPr>
          <a:xfrm>
            <a:off x="-39390" y="-8037"/>
            <a:ext cx="24440357" cy="13838834"/>
          </a:xfrm>
          <a:prstGeom prst="rect">
            <a:avLst/>
          </a:prstGeom>
          <a:gradFill>
            <a:gsLst>
              <a:gs pos="0">
                <a:schemeClr val="accent5"/>
              </a:gs>
              <a:gs pos="100000">
                <a:schemeClr val="accent1">
                  <a:alpha val="87000"/>
                </a:schemeClr>
              </a:gs>
            </a:gsLst>
            <a:lin ang="3255681"/>
          </a:gra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56" name="Rounded Rectangle"/>
          <p:cNvSpPr/>
          <p:nvPr/>
        </p:nvSpPr>
        <p:spPr>
          <a:xfrm rot="4505121">
            <a:off x="-1277465" y="4639219"/>
            <a:ext cx="9163352" cy="9265454"/>
          </a:xfrm>
          <a:prstGeom prst="roundRect">
            <a:avLst>
              <a:gd name="adj" fmla="val 12449"/>
            </a:avLst>
          </a:prstGeom>
          <a:solidFill>
            <a:srgbClr val="FFFFFF">
              <a:alpha val="33949"/>
            </a:srgbClr>
          </a:solidFill>
          <a:ln w="25400">
            <a:miter lim="400000"/>
          </a:ln>
        </p:spPr>
        <p:txBody>
          <a:bodyPr tIns="91439" bIns="91439" anchor="ctr"/>
          <a:lstStyle/>
          <a:p>
            <a:pPr marL="0" marR="0" indent="0" algn="r" defTabSz="1828800" rtl="1" fontAlgn="auto" latinLnBrk="0" hangingPunct="0">
              <a:lnSpc>
                <a:spcPct val="100000"/>
              </a:lnSpc>
              <a:spcBef>
                <a:spcPts val="0"/>
              </a:spcBef>
              <a:spcAft>
                <a:spcPts val="0"/>
              </a:spcAft>
              <a:buClrTx/>
              <a:buSzTx/>
              <a:buFontTx/>
              <a:buNone/>
              <a:tabLst/>
            </a:pPr>
            <a:endParaRPr dirty="0">
              <a:latin typeface="Avenir Next" panose="020B0503020202020204" pitchFamily="34" charset="0"/>
            </a:endParaRPr>
          </a:p>
        </p:txBody>
      </p:sp>
      <p:sp>
        <p:nvSpPr>
          <p:cNvPr id="18" name="Hello!">
            <a:extLst>
              <a:ext uri="{FF2B5EF4-FFF2-40B4-BE49-F238E27FC236}">
                <a16:creationId xmlns:a16="http://schemas.microsoft.com/office/drawing/2014/main" id="{571ED647-5E99-B941-8CC4-364C61EEE548}"/>
              </a:ext>
            </a:extLst>
          </p:cNvPr>
          <p:cNvSpPr txBox="1"/>
          <p:nvPr/>
        </p:nvSpPr>
        <p:spPr>
          <a:xfrm>
            <a:off x="8099244" y="344782"/>
            <a:ext cx="8185509" cy="203132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12000" b="1">
                <a:solidFill>
                  <a:srgbClr val="FFFFFF"/>
                </a:solidFill>
                <a:latin typeface="Roboto"/>
                <a:ea typeface="Roboto"/>
                <a:cs typeface="Roboto"/>
                <a:sym typeface="Roboto"/>
              </a:defRPr>
            </a:lvl1pPr>
          </a:lstStyle>
          <a:p>
            <a:pPr algn="ctr" rtl="1"/>
            <a:r>
              <a:rPr lang="en-US" b="0" i="1" dirty="0">
                <a:latin typeface="Avenir Next Medium" panose="020B0503020202020204" pitchFamily="34" charset="0"/>
                <a:cs typeface="Spacer" pitchFamily="2" charset="0"/>
              </a:rPr>
              <a:t>Processing</a:t>
            </a:r>
            <a:endParaRPr b="0" i="1" dirty="0">
              <a:latin typeface="Avenir Next Medium" panose="020B0503020202020204" pitchFamily="34" charset="0"/>
              <a:cs typeface="Spacer" pitchFamily="2" charset="0"/>
            </a:endParaRPr>
          </a:p>
        </p:txBody>
      </p:sp>
      <p:sp>
        <p:nvSpPr>
          <p:cNvPr id="3" name="TextBox 2">
            <a:extLst>
              <a:ext uri="{FF2B5EF4-FFF2-40B4-BE49-F238E27FC236}">
                <a16:creationId xmlns:a16="http://schemas.microsoft.com/office/drawing/2014/main" id="{8E283E37-776E-A740-A47A-C1727BF6481A}"/>
              </a:ext>
            </a:extLst>
          </p:cNvPr>
          <p:cNvSpPr txBox="1"/>
          <p:nvPr/>
        </p:nvSpPr>
        <p:spPr>
          <a:xfrm>
            <a:off x="5260690" y="2560976"/>
            <a:ext cx="13862621" cy="29546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fontAlgn="auto" latinLnBrk="0" hangingPunct="0">
              <a:lnSpc>
                <a:spcPct val="100000"/>
              </a:lnSpc>
              <a:spcBef>
                <a:spcPts val="0"/>
              </a:spcBef>
              <a:spcAft>
                <a:spcPts val="0"/>
              </a:spcAft>
              <a:buClrTx/>
              <a:buSzTx/>
              <a:buFontTx/>
              <a:buNone/>
              <a:tabLst/>
            </a:pPr>
            <a:r>
              <a:rPr kumimoji="0" lang="en-US"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rPr>
              <a:t>During the data processing step we wanted to achieve</a:t>
            </a:r>
            <a:r>
              <a:rPr kumimoji="0" lang="en-US" u="none" strike="noStrike" cap="none" spc="0" normalizeH="0" dirty="0">
                <a:ln>
                  <a:noFill/>
                </a:ln>
                <a:solidFill>
                  <a:srgbClr val="000000"/>
                </a:solidFill>
                <a:effectLst/>
                <a:uFillTx/>
                <a:latin typeface="Avenir Next" panose="020B0503020202020204" pitchFamily="34" charset="0"/>
                <a:cs typeface="Spacer" pitchFamily="2" charset="0"/>
                <a:sym typeface="Calibri"/>
              </a:rPr>
              <a:t> more columns that will be more effective during the machine learning phase.</a:t>
            </a:r>
          </a:p>
          <a:p>
            <a:pPr marL="0" marR="0" indent="0" algn="l" defTabSz="1828800" fontAlgn="auto" latinLnBrk="0" hangingPunct="0">
              <a:lnSpc>
                <a:spcPct val="100000"/>
              </a:lnSpc>
              <a:spcBef>
                <a:spcPts val="0"/>
              </a:spcBef>
              <a:spcAft>
                <a:spcPts val="0"/>
              </a:spcAft>
              <a:buClrTx/>
              <a:buSzTx/>
              <a:buFontTx/>
              <a:buNone/>
              <a:tabLst/>
            </a:pPr>
            <a:r>
              <a:rPr lang="en-US" baseline="0" dirty="0">
                <a:latin typeface="Avenir Next" panose="020B0503020202020204" pitchFamily="34" charset="0"/>
                <a:cs typeface="Spacer" pitchFamily="2" charset="0"/>
              </a:rPr>
              <a:t>The first thing we did is to</a:t>
            </a:r>
            <a:r>
              <a:rPr lang="en-US" dirty="0">
                <a:latin typeface="Avenir Next" panose="020B0503020202020204" pitchFamily="34" charset="0"/>
                <a:cs typeface="Spacer" pitchFamily="2" charset="0"/>
              </a:rPr>
              <a:t> create a function that returns two players history through the years</a:t>
            </a:r>
            <a:endParaRPr kumimoji="0" lang="en-IL" u="none" strike="noStrike" cap="none" spc="0" normalizeH="0" baseline="0" dirty="0">
              <a:ln>
                <a:noFill/>
              </a:ln>
              <a:solidFill>
                <a:srgbClr val="000000"/>
              </a:solidFill>
              <a:effectLst/>
              <a:uFillTx/>
              <a:latin typeface="Avenir Next" panose="020B0503020202020204" pitchFamily="34" charset="0"/>
              <a:cs typeface="Spacer" pitchFamily="2" charset="0"/>
              <a:sym typeface="Calibri"/>
            </a:endParaRPr>
          </a:p>
        </p:txBody>
      </p:sp>
      <p:pic>
        <p:nvPicPr>
          <p:cNvPr id="4" name="Picture 3">
            <a:extLst>
              <a:ext uri="{FF2B5EF4-FFF2-40B4-BE49-F238E27FC236}">
                <a16:creationId xmlns:a16="http://schemas.microsoft.com/office/drawing/2014/main" id="{8D4BCA5D-6E81-2A48-BC6E-6F34EC3A7CA4}"/>
              </a:ext>
            </a:extLst>
          </p:cNvPr>
          <p:cNvPicPr>
            <a:picLocks noChangeAspect="1"/>
          </p:cNvPicPr>
          <p:nvPr/>
        </p:nvPicPr>
        <p:blipFill rotWithShape="1">
          <a:blip r:embed="rId2"/>
          <a:srcRect r="2191"/>
          <a:stretch/>
        </p:blipFill>
        <p:spPr>
          <a:xfrm>
            <a:off x="5260690" y="5474646"/>
            <a:ext cx="13862621" cy="7594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theme/theme1.xml><?xml version="1.0" encoding="utf-8"?>
<a:theme xmlns:a="http://schemas.openxmlformats.org/drawingml/2006/main" name="Office Theme">
  <a:themeElements>
    <a:clrScheme name="Medical Free Template">
      <a:dk1>
        <a:srgbClr val="202B34"/>
      </a:dk1>
      <a:lt1>
        <a:srgbClr val="FFFFFF"/>
      </a:lt1>
      <a:dk2>
        <a:srgbClr val="7D8E99"/>
      </a:dk2>
      <a:lt2>
        <a:srgbClr val="F2F0F2"/>
      </a:lt2>
      <a:accent1>
        <a:srgbClr val="219BFE"/>
      </a:accent1>
      <a:accent2>
        <a:srgbClr val="36ADF1"/>
      </a:accent2>
      <a:accent3>
        <a:srgbClr val="43BEE6"/>
      </a:accent3>
      <a:accent4>
        <a:srgbClr val="53CDDB"/>
      </a:accent4>
      <a:accent5>
        <a:srgbClr val="67E0CE"/>
      </a:accent5>
      <a:accent6>
        <a:srgbClr val="859CD7"/>
      </a:accent6>
      <a:hlink>
        <a:srgbClr val="36ADF1"/>
      </a:hlink>
      <a:folHlink>
        <a:srgbClr val="43BEE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accent5">
                <a:alpha val="87000"/>
              </a:schemeClr>
            </a:gs>
            <a:gs pos="100000">
              <a:schemeClr val="accent1">
                <a:alpha val="87000"/>
              </a:schemeClr>
            </a:gs>
          </a:gsLst>
          <a:lin ang="5400000"/>
        </a:gradFill>
        <a:ln w="25400">
          <a:miter lim="400000"/>
        </a:ln>
      </a:spPr>
      <a:bodyPr tIns="91439" bIns="91439" anchor="ctr"/>
      <a:lstStyle>
        <a:defPPr marL="0" marR="0" indent="0" algn="l" defTabSz="1828800" rtl="0" fontAlgn="auto" latinLnBrk="0" hangingPunct="0">
          <a:lnSpc>
            <a:spcPct val="100000"/>
          </a:lnSpc>
          <a:spcBef>
            <a:spcPts val="0"/>
          </a:spcBef>
          <a:spcAft>
            <a:spcPts val="0"/>
          </a:spcAft>
          <a:buClrTx/>
          <a:buSzTx/>
          <a:buFontTx/>
          <a:buNone/>
          <a:tabLst/>
          <a:defRPr dirty="0"/>
        </a:defPPr>
      </a:lst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C99F8"/>
        </a:solid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780</TotalTime>
  <Words>1221</Words>
  <Application>Microsoft Office PowerPoint</Application>
  <PresentationFormat>Custom</PresentationFormat>
  <Paragraphs>106</Paragraphs>
  <Slides>29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Next</vt:lpstr>
      <vt:lpstr>Avenir Next Medium</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Shafir Hafif</cp:lastModifiedBy>
  <cp:revision>308</cp:revision>
  <dcterms:modified xsi:type="dcterms:W3CDTF">2022-12-21T16:12:37Z</dcterms:modified>
</cp:coreProperties>
</file>